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1E8A1-AE4D-4B53-92EA-5760B5AA73AF}" type="datetimeFigureOut">
              <a:rPr lang="en-US" smtClean="0"/>
              <a:pPr/>
              <a:t>9/26/2012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06A4F1-8AEE-4889-8F3B-7FDB8984FD46}" type="slidenum">
              <a:rPr lang="en-US" smtClean="0"/>
              <a:pPr/>
              <a:t>‹#›</a:t>
            </a:fld>
            <a:endParaRPr lang="en-US"/>
          </a:p>
        </p:txBody>
      </p:sp>
    </p:spTree>
    <p:extLst>
      <p:ext uri="{BB962C8B-B14F-4D97-AF65-F5344CB8AC3E}">
        <p14:creationId xmlns:p14="http://schemas.microsoft.com/office/powerpoint/2010/main" val="4243284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Chaos</a:t>
            </a:r>
            <a:r>
              <a:rPr lang="en-US" baseline="0" dirty="0" smtClean="0"/>
              <a:t> would result and there would be no queue to jump.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a:t>
            </a:r>
            <a:r>
              <a:rPr lang="en-US" baseline="0" dirty="0" smtClean="0"/>
              <a:t> it not better that a wife helps her husband because she loves him and wants to help rather than because it is her duty? Why do people risk smuggling others over borders when there is a real danger to themselves and their families? E.g. Jews in WWII Or ship’s crew making sure everyone is on the lifeboats before disembarking themselves? A natural human impulse is to help.</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Utilitometer</a:t>
            </a:r>
            <a:r>
              <a:rPr lang="en-US" dirty="0" smtClean="0"/>
              <a:t> – measures</a:t>
            </a:r>
            <a:r>
              <a:rPr lang="en-US" baseline="0" dirty="0" smtClean="0"/>
              <a:t> pleasure through your central nervous system. Sends sum of pleasure to central computer which calculates the nations Gross National Happiness each day.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Should the happiness of all living creatures be taken into consideration?</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Might</a:t>
            </a:r>
            <a:r>
              <a:rPr lang="en-US" baseline="0" dirty="0" smtClean="0"/>
              <a:t> you be bored if you had “everything” you wanted? What would you strive for? Would those pleasures have the same value as if you only had a few? Do we always </a:t>
            </a:r>
            <a:r>
              <a:rPr lang="en-US" baseline="0" dirty="0" err="1" smtClean="0"/>
              <a:t>recognise</a:t>
            </a:r>
            <a:r>
              <a:rPr lang="en-US" baseline="0" dirty="0" smtClean="0"/>
              <a:t> at the time when we are happy or is it often more in retrospect?</a:t>
            </a:r>
          </a:p>
          <a:p>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Might not</a:t>
            </a:r>
            <a:r>
              <a:rPr lang="en-US" baseline="0" dirty="0" smtClean="0"/>
              <a:t> work out with new partner. Husband might kill himself/find another partner and live happily ever after while wife and new partner are miserable. Can’t predict outcome with certainty. Doctor saves life of mother and child in difficult birth (from </a:t>
            </a:r>
            <a:r>
              <a:rPr lang="en-US" baseline="0" dirty="0" err="1" smtClean="0"/>
              <a:t>Roald</a:t>
            </a:r>
            <a:r>
              <a:rPr lang="en-US" baseline="0" dirty="0" smtClean="0"/>
              <a:t> Dahl’s “Genesis and Catastrophe” . Book ends with doctor saying “You’ll be all right now, </a:t>
            </a:r>
            <a:r>
              <a:rPr lang="en-US" baseline="0" dirty="0" err="1" smtClean="0"/>
              <a:t>Mrs</a:t>
            </a:r>
            <a:r>
              <a:rPr lang="en-US" baseline="0" dirty="0" smtClean="0"/>
              <a:t> Hitler.”</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Malicious – sadist who beats up a masochist. Mugger who gets a buzz out of what he does. Do they make the world a better place (they have increased GNH) If the mugger really enjoys what he does, then he has increased</a:t>
            </a:r>
            <a:r>
              <a:rPr lang="en-GB" baseline="0" dirty="0" smtClean="0"/>
              <a:t> GNH even more and so the world is an even better place.  Empty – shopping, eating chocolate, not bad in themselves but should not be our exclusive purpose in life. Brave New World (Huxley) – genetically engineered to be happy and “soma” available to keep them on a permanent high but still controlled.  Is this really making the world a better place?</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22</a:t>
            </a:fld>
            <a:endParaRPr lang="en-US"/>
          </a:p>
        </p:txBody>
      </p:sp>
    </p:spTree>
    <p:extLst>
      <p:ext uri="{BB962C8B-B14F-4D97-AF65-F5344CB8AC3E}">
        <p14:creationId xmlns:p14="http://schemas.microsoft.com/office/powerpoint/2010/main" val="3729520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are a dinner party and the food is awful. Your</a:t>
            </a:r>
            <a:r>
              <a:rPr lang="en-GB" baseline="0" dirty="0" smtClean="0"/>
              <a:t> host asks if you are enjoying the meal. Reply based on Kant/utilitarianism?</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23</a:t>
            </a:fld>
            <a:endParaRPr lang="en-US"/>
          </a:p>
        </p:txBody>
      </p:sp>
    </p:spTree>
    <p:extLst>
      <p:ext uri="{BB962C8B-B14F-4D97-AF65-F5344CB8AC3E}">
        <p14:creationId xmlns:p14="http://schemas.microsoft.com/office/powerpoint/2010/main" val="37499187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Killing</a:t>
            </a:r>
            <a:r>
              <a:rPr lang="en-GB" baseline="0" dirty="0" smtClean="0"/>
              <a:t> Smith obvious correct course of action as can save two others with his body parts and also make their families happy while only upsetting Smith. BUT if you live in a society where it is not safe to go to hospital for minor procedures you will put off going.  If you live somewhere where unpopular people are killed you might worry if people seemed not to like you too much.  In both cases fear would increase and this would have a negative effect on GNH. There are in fact good </a:t>
            </a:r>
            <a:r>
              <a:rPr lang="en-GB" baseline="0" dirty="0" err="1" smtClean="0"/>
              <a:t>utilitiarian</a:t>
            </a:r>
            <a:r>
              <a:rPr lang="en-GB" baseline="0" dirty="0" smtClean="0"/>
              <a:t> reasons to protect people’s rights. </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24</a:t>
            </a:fld>
            <a:endParaRPr lang="en-US"/>
          </a:p>
        </p:txBody>
      </p:sp>
    </p:spTree>
    <p:extLst>
      <p:ext uri="{BB962C8B-B14F-4D97-AF65-F5344CB8AC3E}">
        <p14:creationId xmlns:p14="http://schemas.microsoft.com/office/powerpoint/2010/main" val="2056225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 hard and fast rule. No replacement for good</a:t>
            </a:r>
            <a:r>
              <a:rPr lang="en-GB" baseline="0" dirty="0" smtClean="0"/>
              <a:t> judgement.</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25</a:t>
            </a:fld>
            <a:endParaRPr lang="en-US"/>
          </a:p>
        </p:txBody>
      </p:sp>
    </p:spTree>
    <p:extLst>
      <p:ext uri="{BB962C8B-B14F-4D97-AF65-F5344CB8AC3E}">
        <p14:creationId xmlns:p14="http://schemas.microsoft.com/office/powerpoint/2010/main" val="12604164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smtClean="0"/>
              <a:t>From </a:t>
            </a:r>
            <a:r>
              <a:rPr lang="en-GB" dirty="0" err="1" smtClean="0"/>
              <a:t>utilitarianist</a:t>
            </a:r>
            <a:r>
              <a:rPr lang="en-GB" dirty="0" smtClean="0"/>
              <a:t> point</a:t>
            </a:r>
            <a:r>
              <a:rPr lang="en-GB" baseline="0" dirty="0" smtClean="0"/>
              <a:t> of view/</a:t>
            </a:r>
            <a:r>
              <a:rPr lang="en-GB" baseline="0" dirty="0" err="1" smtClean="0"/>
              <a:t>kantian</a:t>
            </a:r>
            <a:r>
              <a:rPr lang="en-GB" baseline="0" dirty="0" smtClean="0"/>
              <a:t> point of view?  Self-interest theory? Moral relativist point of view?</a:t>
            </a:r>
          </a:p>
          <a:p>
            <a:pPr marL="228600" indent="-228600">
              <a:buAutoNum type="arabicPeriod"/>
            </a:pPr>
            <a:r>
              <a:rPr lang="en-GB" baseline="0" dirty="0" smtClean="0"/>
              <a:t>A. how many people would be made unhappy by the birth of the unwanted child? How many people made happy by lack of baby? B. only junkies who are affected adversely? What about their families? what about those they rob or mug for drug money (even legal drugs need paying for) what are the motives behind the legalisation? More taxes? Less policing? Lots of happy, high people? C. expressing racist/sexist </a:t>
            </a:r>
            <a:r>
              <a:rPr lang="en-GB" baseline="0" dirty="0" err="1" smtClean="0"/>
              <a:t>etc</a:t>
            </a:r>
            <a:r>
              <a:rPr lang="en-GB" baseline="0" dirty="0" smtClean="0"/>
              <a:t>  language, if you really believe it/are with others who believe it. Promoting violence/criminal actions, because you think others have more than you etc.</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26</a:t>
            </a:fld>
            <a:endParaRPr lang="en-US"/>
          </a:p>
        </p:txBody>
      </p:sp>
    </p:spTree>
    <p:extLst>
      <p:ext uri="{BB962C8B-B14F-4D97-AF65-F5344CB8AC3E}">
        <p14:creationId xmlns:p14="http://schemas.microsoft.com/office/powerpoint/2010/main" val="2330288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Marriage vows</a:t>
            </a:r>
            <a:r>
              <a:rPr lang="en-US" baseline="0" dirty="0" smtClean="0"/>
              <a:t> – for richer, for poorer, in sickness and in health until someone better comes along.  Promises commit you to something even if it becomes inconvenient. Going to the not-so-cool party the invitation to which you accepted first and not ditching it for a cooler party to which you were invited later. </a:t>
            </a:r>
          </a:p>
          <a:p>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Humans have a tendency to “special</a:t>
            </a:r>
            <a:r>
              <a:rPr lang="en-US" baseline="0" dirty="0" smtClean="0"/>
              <a:t> pleading” – our natural egoism means we think that although rules generally should be respected we are special and they do not apply to </a:t>
            </a:r>
            <a:r>
              <a:rPr lang="en-US" i="1" baseline="0" dirty="0" smtClean="0"/>
              <a:t>us.</a:t>
            </a:r>
            <a:r>
              <a:rPr lang="en-US" i="0" baseline="0" dirty="0" smtClean="0"/>
              <a:t> We might lie to a friend about something that we considered a “white lie” but would be furious if our friend did the same to us.</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Think of yourself in two ways – me and one amongst</a:t>
            </a:r>
            <a:r>
              <a:rPr lang="en-US" baseline="0" dirty="0" smtClean="0"/>
              <a:t> others. Do as you would be done by is a concept that a</a:t>
            </a:r>
            <a:r>
              <a:rPr lang="en-US" dirty="0" smtClean="0"/>
              <a:t>ppears in most world religions. Universal value??</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a:t>
            </a:r>
            <a:r>
              <a:rPr lang="en-US" baseline="0" dirty="0" smtClean="0"/>
              <a:t> two children to share a cake fairly. Child one cuts it and child two has first pick of which “half” to take.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Your friend borrows your laptop and drops it by accident.</a:t>
            </a:r>
            <a:r>
              <a:rPr lang="en-US" baseline="0" dirty="0" smtClean="0"/>
              <a:t> He replaces it with all the software and files etc. No real lose. </a:t>
            </a:r>
          </a:p>
          <a:p>
            <a:r>
              <a:rPr lang="en-US" baseline="0" dirty="0" smtClean="0"/>
              <a:t>You are in hospital dying of an incurable disease. Your parents come and weep at your bedside every day. Then one day they come to tell you they have some good news. Although you will still die, the doctors say they can clone you so that after your death they can replace you. The clone will not be exactly like you but will look like you and in many ways behave as you do.  They will give the clone your bedroom and possessions. Isn’t this wonderful news?  What would you think? How could they consider replacing </a:t>
            </a:r>
            <a:r>
              <a:rPr lang="en-US" i="1" baseline="0" dirty="0" smtClean="0"/>
              <a:t>you? </a:t>
            </a:r>
            <a:r>
              <a:rPr lang="en-US" i="0" baseline="0" dirty="0" smtClean="0"/>
              <a:t> You are a unique individual and </a:t>
            </a:r>
            <a:r>
              <a:rPr lang="en-US" i="0" baseline="0" dirty="0" err="1" smtClean="0"/>
              <a:t>unike</a:t>
            </a:r>
            <a:r>
              <a:rPr lang="en-US" i="0" baseline="0" dirty="0" smtClean="0"/>
              <a:t> a broken computer you cannot simply be replaced by someone genetically identical to you.</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happens if you feel like helping</a:t>
            </a:r>
            <a:r>
              <a:rPr lang="en-US" baseline="0" dirty="0" smtClean="0"/>
              <a:t> someone today but not tomorrow or two people are in the same situation but you only feel like helping person x because you like them more? Would you decision be morally correct? Kant says only has moral value if you act on duty.  For example 1 and 2 = hidden benefits.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Knife wielding maniac</a:t>
            </a:r>
            <a:r>
              <a:rPr lang="en-US" baseline="0" dirty="0" smtClean="0"/>
              <a:t> bursts into the classroom threatening to kill </a:t>
            </a:r>
            <a:r>
              <a:rPr lang="en-US" baseline="0" dirty="0" err="1" smtClean="0"/>
              <a:t>Mr</a:t>
            </a:r>
            <a:r>
              <a:rPr lang="en-US" baseline="0" dirty="0" smtClean="0"/>
              <a:t> O, who hides in the cupboard (very sensibly!). Maniac demands to know where </a:t>
            </a:r>
            <a:r>
              <a:rPr lang="en-US" baseline="0" dirty="0" err="1" smtClean="0"/>
              <a:t>Mr</a:t>
            </a:r>
            <a:r>
              <a:rPr lang="en-US" baseline="0" dirty="0" smtClean="0"/>
              <a:t> O is. On basis of m. absolutism you calmly reply “He’s in the cupboard”. No-one will congratulate you on your consistency.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Which two moral principles</a:t>
            </a:r>
            <a:r>
              <a:rPr lang="en-US" baseline="0" dirty="0" smtClean="0"/>
              <a:t> are in conflict in the above examples? Kant’s approach leaves us no way to rank our duties and therefore resolve our moral dilemmas.</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7EED6DA-CD88-4DD6-9DE7-B7F30670EED3}" type="datetimeFigureOut">
              <a:rPr lang="en-US" smtClean="0"/>
              <a:pPr/>
              <a:t>9/26/2012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CA59A93-A19A-48F5-A54B-803AE1268F9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EED6DA-CD88-4DD6-9DE7-B7F30670EED3}"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EED6DA-CD88-4DD6-9DE7-B7F30670EED3}"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EED6DA-CD88-4DD6-9DE7-B7F30670EED3}"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EED6DA-CD88-4DD6-9DE7-B7F30670EED3}"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59A93-A19A-48F5-A54B-803AE1268F9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EED6DA-CD88-4DD6-9DE7-B7F30670EED3}"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7EED6DA-CD88-4DD6-9DE7-B7F30670EED3}" type="datetimeFigureOut">
              <a:rPr lang="en-US" smtClean="0"/>
              <a:pPr/>
              <a:t>9/26/2012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EED6DA-CD88-4DD6-9DE7-B7F30670EED3}" type="datetimeFigureOut">
              <a:rPr lang="en-US" smtClean="0"/>
              <a:pPr/>
              <a:t>9/26/2012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EED6DA-CD88-4DD6-9DE7-B7F30670EED3}" type="datetimeFigureOut">
              <a:rPr lang="en-US" smtClean="0"/>
              <a:pPr/>
              <a:t>9/26/2012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EED6DA-CD88-4DD6-9DE7-B7F30670EED3}"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EED6DA-CD88-4DD6-9DE7-B7F30670EED3}"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CA59A93-A19A-48F5-A54B-803AE1268F9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EED6DA-CD88-4DD6-9DE7-B7F30670EED3}" type="datetimeFigureOut">
              <a:rPr lang="en-US" smtClean="0"/>
              <a:pPr/>
              <a:t>9/26/2012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A59A93-A19A-48F5-A54B-803AE1268F9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Kant’s Approach to </a:t>
            </a:r>
            <a:r>
              <a:rPr lang="en-US" dirty="0" smtClean="0"/>
              <a:t>Ethics</a:t>
            </a:r>
            <a:br>
              <a:rPr lang="en-US" dirty="0" smtClean="0"/>
            </a:br>
            <a:r>
              <a:rPr lang="en-US" dirty="0" smtClean="0"/>
              <a:t>and Utilitarianism</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or feelings?	</a:t>
            </a:r>
            <a:endParaRPr lang="en-US" dirty="0"/>
          </a:p>
        </p:txBody>
      </p:sp>
      <p:sp>
        <p:nvSpPr>
          <p:cNvPr id="3" name="Content Placeholder 2"/>
          <p:cNvSpPr>
            <a:spLocks noGrp="1"/>
          </p:cNvSpPr>
          <p:nvPr>
            <p:ph idx="1"/>
          </p:nvPr>
        </p:nvSpPr>
        <p:spPr/>
        <p:txBody>
          <a:bodyPr/>
          <a:lstStyle/>
          <a:p>
            <a:pPr>
              <a:buNone/>
            </a:pPr>
            <a:r>
              <a:rPr lang="en-US" dirty="0" smtClean="0"/>
              <a:t>Kant says that to be truly moral our actions should be motivated by </a:t>
            </a:r>
            <a:r>
              <a:rPr lang="en-US" i="1" dirty="0" smtClean="0"/>
              <a:t>reason </a:t>
            </a:r>
            <a:r>
              <a:rPr lang="en-US" dirty="0" smtClean="0"/>
              <a:t>rather than </a:t>
            </a:r>
            <a:r>
              <a:rPr lang="en-US" i="1" dirty="0" smtClean="0"/>
              <a:t>feelings</a:t>
            </a:r>
            <a:r>
              <a:rPr lang="en-US" dirty="0" smtClean="0"/>
              <a:t> as feelings are unreliable.</a:t>
            </a:r>
          </a:p>
          <a:p>
            <a:pPr>
              <a:buNone/>
            </a:pPr>
            <a:endParaRPr lang="en-US" dirty="0" smtClean="0"/>
          </a:p>
          <a:p>
            <a:pPr>
              <a:buNone/>
            </a:pPr>
            <a:r>
              <a:rPr lang="en-US" dirty="0" smtClean="0"/>
              <a:t>3 different motives for doing good:</a:t>
            </a:r>
          </a:p>
          <a:p>
            <a:pPr marL="514350" indent="-514350">
              <a:buFont typeface="+mj-lt"/>
              <a:buAutoNum type="arabicPeriod"/>
            </a:pPr>
            <a:r>
              <a:rPr lang="en-US" dirty="0" smtClean="0"/>
              <a:t>You expect something in return</a:t>
            </a:r>
          </a:p>
          <a:p>
            <a:pPr marL="514350" indent="-514350">
              <a:buFont typeface="+mj-lt"/>
              <a:buAutoNum type="arabicPeriod"/>
            </a:pPr>
            <a:r>
              <a:rPr lang="en-US" dirty="0" smtClean="0"/>
              <a:t>Sympathy</a:t>
            </a:r>
          </a:p>
          <a:p>
            <a:pPr marL="514350" indent="-514350">
              <a:buFont typeface="+mj-lt"/>
              <a:buAutoNum type="arabicPeriod"/>
            </a:pPr>
            <a:r>
              <a:rPr lang="en-US" dirty="0" smtClean="0"/>
              <a:t>Duty</a:t>
            </a:r>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Consider the following:	</a:t>
            </a:r>
            <a:endParaRPr lang="en-US" dirty="0"/>
          </a:p>
        </p:txBody>
      </p:sp>
      <p:sp>
        <p:nvSpPr>
          <p:cNvPr id="3" name="Content Placeholder 2"/>
          <p:cNvSpPr>
            <a:spLocks noGrp="1"/>
          </p:cNvSpPr>
          <p:nvPr>
            <p:ph idx="1"/>
          </p:nvPr>
        </p:nvSpPr>
        <p:spPr/>
        <p:txBody>
          <a:bodyPr/>
          <a:lstStyle/>
          <a:p>
            <a:r>
              <a:rPr lang="en-US" dirty="0" smtClean="0"/>
              <a:t>If a cat jumps into a pram, who deserves more praise for removing it: someone who likes cats or someone who is frightened of cats?</a:t>
            </a:r>
          </a:p>
          <a:p>
            <a:r>
              <a:rPr lang="en-US" dirty="0" smtClean="0"/>
              <a:t>Who deserves more praise: a person who helps another person because they like them, or a person who helps another person even though they don’t like them? </a:t>
            </a:r>
            <a:endParaRPr lang="en-US" dirty="0"/>
          </a:p>
        </p:txBody>
      </p:sp>
      <p:pic>
        <p:nvPicPr>
          <p:cNvPr id="3075" name="Picture 3" descr="C:\Users\Candice\AppData\Local\Microsoft\Windows\Temporary Internet Files\Content.IE5\TZO02ZTA\MP90026225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6200" y="4572000"/>
            <a:ext cx="1828800" cy="18135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Criticisms of Kant</a:t>
            </a:r>
            <a:endParaRPr lang="en-US" dirty="0"/>
          </a:p>
        </p:txBody>
      </p:sp>
      <p:sp>
        <p:nvSpPr>
          <p:cNvPr id="3" name="Content Placeholder 2"/>
          <p:cNvSpPr>
            <a:spLocks noGrp="1"/>
          </p:cNvSpPr>
          <p:nvPr>
            <p:ph idx="1"/>
          </p:nvPr>
        </p:nvSpPr>
        <p:spPr>
          <a:xfrm>
            <a:off x="457200" y="1935480"/>
            <a:ext cx="8229600" cy="1341120"/>
          </a:xfrm>
        </p:spPr>
        <p:txBody>
          <a:bodyPr/>
          <a:lstStyle/>
          <a:p>
            <a:r>
              <a:rPr lang="en-US" dirty="0" smtClean="0"/>
              <a:t>Rule worship – moral absolutism. </a:t>
            </a:r>
          </a:p>
          <a:p>
            <a:pPr>
              <a:buNone/>
            </a:pPr>
            <a:r>
              <a:rPr lang="en-US" dirty="0" smtClean="0"/>
              <a:t>E.g. lying is always wrong.  </a:t>
            </a:r>
            <a:endParaRPr lang="en-US" dirty="0"/>
          </a:p>
        </p:txBody>
      </p:sp>
      <p:sp>
        <p:nvSpPr>
          <p:cNvPr id="4" name="TextBox 3"/>
          <p:cNvSpPr txBox="1"/>
          <p:nvPr/>
        </p:nvSpPr>
        <p:spPr>
          <a:xfrm>
            <a:off x="533400" y="3048000"/>
            <a:ext cx="8077200" cy="3139321"/>
          </a:xfrm>
          <a:prstGeom prst="rect">
            <a:avLst/>
          </a:prstGeom>
          <a:noFill/>
        </p:spPr>
        <p:txBody>
          <a:bodyPr wrap="square" rtlCol="0">
            <a:spAutoFit/>
          </a:bodyPr>
          <a:lstStyle/>
          <a:p>
            <a:r>
              <a:rPr lang="en-US" dirty="0" smtClean="0"/>
              <a:t>Which of the following would justify breaking a generally accepted rule?</a:t>
            </a:r>
          </a:p>
          <a:p>
            <a:endParaRPr lang="en-US" dirty="0" smtClean="0"/>
          </a:p>
          <a:p>
            <a:pPr marL="342900" indent="-342900">
              <a:buFont typeface="+mj-lt"/>
              <a:buAutoNum type="arabicPeriod"/>
            </a:pPr>
            <a:r>
              <a:rPr lang="en-US" dirty="0" smtClean="0"/>
              <a:t>you should respect the highway code but it’s ok to jump a red light when you are late for work.</a:t>
            </a:r>
          </a:p>
          <a:p>
            <a:pPr marL="342900" indent="-342900">
              <a:buFont typeface="+mj-lt"/>
              <a:buAutoNum type="arabicPeriod"/>
            </a:pPr>
            <a:r>
              <a:rPr lang="en-US" dirty="0" smtClean="0"/>
              <a:t>You should respect the highway code but it’s ok to jump a red light when you are taking a critically ill person to hospital.</a:t>
            </a:r>
          </a:p>
          <a:p>
            <a:pPr marL="342900" indent="-342900">
              <a:buFont typeface="+mj-lt"/>
              <a:buAutoNum type="arabicPeriod"/>
            </a:pPr>
            <a:r>
              <a:rPr lang="en-US" dirty="0" smtClean="0"/>
              <a:t>You should pay your taxes but it is ok not to pay them if you are short of money this year.</a:t>
            </a:r>
          </a:p>
          <a:p>
            <a:pPr marL="342900" indent="-342900">
              <a:buFont typeface="+mj-lt"/>
              <a:buAutoNum type="arabicPeriod"/>
            </a:pPr>
            <a:r>
              <a:rPr lang="en-US" dirty="0" smtClean="0"/>
              <a:t>You should pay your taxes but it is ok not to pay them if they are being spent on a nuclear arms </a:t>
            </a:r>
            <a:r>
              <a:rPr lang="en-US" dirty="0" err="1" smtClean="0"/>
              <a:t>programme</a:t>
            </a:r>
            <a:r>
              <a:rPr lang="en-US" dirty="0" smtClean="0"/>
              <a:t>.</a:t>
            </a:r>
          </a:p>
          <a:p>
            <a:pPr marL="342900" indent="-342900">
              <a:buFont typeface="+mj-lt"/>
              <a:buAutoNum type="arabicPeriod"/>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Conflicts of duty	</a:t>
            </a:r>
            <a:endParaRPr lang="en-US" dirty="0"/>
          </a:p>
        </p:txBody>
      </p:sp>
      <p:sp>
        <p:nvSpPr>
          <p:cNvPr id="3" name="Content Placeholder 2"/>
          <p:cNvSpPr>
            <a:spLocks noGrp="1"/>
          </p:cNvSpPr>
          <p:nvPr>
            <p:ph idx="1"/>
          </p:nvPr>
        </p:nvSpPr>
        <p:spPr/>
        <p:txBody>
          <a:bodyPr/>
          <a:lstStyle/>
          <a:p>
            <a:r>
              <a:rPr lang="en-US" dirty="0" smtClean="0"/>
              <a:t>If a person has been unfaithful, should they confess and risk making their partner unhappy or stay silent and deceive them?</a:t>
            </a:r>
          </a:p>
          <a:p>
            <a:pPr>
              <a:buNone/>
            </a:pPr>
            <a:endParaRPr lang="en-US" dirty="0" smtClean="0"/>
          </a:p>
          <a:p>
            <a:r>
              <a:rPr lang="en-US" dirty="0" smtClean="0"/>
              <a:t>If a terrorist group takes a civilian hostage and threatens to kill them unless the government released five convicted terrorists, should the government give in to their demands?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Moral coldness	</a:t>
            </a:r>
            <a:endParaRPr lang="en-US" dirty="0"/>
          </a:p>
        </p:txBody>
      </p:sp>
      <p:sp>
        <p:nvSpPr>
          <p:cNvPr id="3" name="Content Placeholder 2"/>
          <p:cNvSpPr>
            <a:spLocks noGrp="1"/>
          </p:cNvSpPr>
          <p:nvPr>
            <p:ph idx="1"/>
          </p:nvPr>
        </p:nvSpPr>
        <p:spPr/>
        <p:txBody>
          <a:bodyPr/>
          <a:lstStyle/>
          <a:p>
            <a:pPr>
              <a:buNone/>
            </a:pPr>
            <a:r>
              <a:rPr lang="en-US" dirty="0" smtClean="0"/>
              <a:t>Kant’s approach leaves no room for commonsense intuition. </a:t>
            </a:r>
          </a:p>
          <a:p>
            <a:pPr>
              <a:buNone/>
            </a:pPr>
            <a:endParaRPr lang="en-US" dirty="0" smtClean="0"/>
          </a:p>
          <a:p>
            <a:pPr>
              <a:buNone/>
            </a:pPr>
            <a:r>
              <a:rPr lang="en-US" dirty="0" smtClean="0"/>
              <a:t>What often motivates us to “do the right thing” is feeling rather than reason.  </a:t>
            </a:r>
          </a:p>
          <a:p>
            <a:pPr>
              <a:buNone/>
            </a:pPr>
            <a:endParaRPr lang="en-US" dirty="0" smtClean="0"/>
          </a:p>
          <a:p>
            <a:pPr>
              <a:buNone/>
            </a:pPr>
            <a:r>
              <a:rPr lang="en-US" dirty="0" smtClean="0"/>
              <a:t>Could we argue that feelings are what connect us to each other and reason is what isolates us.  </a:t>
            </a:r>
          </a:p>
          <a:p>
            <a:pPr>
              <a:buNone/>
            </a:pPr>
            <a:endParaRPr lang="en-US" dirty="0" smtClean="0"/>
          </a:p>
          <a:p>
            <a:pPr>
              <a:buNone/>
            </a:pPr>
            <a:endParaRPr lang="en-US" dirty="0"/>
          </a:p>
        </p:txBody>
      </p:sp>
      <p:pic>
        <p:nvPicPr>
          <p:cNvPr id="4098" name="Picture 2" descr="C:\Users\Candice\AppData\Local\Microsoft\Windows\Temporary Internet Files\Content.IE5\YC1B1YY0\MP90031386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0"/>
            <a:ext cx="2895600" cy="19207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Utilitarianism	</a:t>
            </a:r>
            <a:endParaRPr lang="en-US" dirty="0"/>
          </a:p>
        </p:txBody>
      </p:sp>
      <p:sp>
        <p:nvSpPr>
          <p:cNvPr id="3" name="Content Placeholder 2"/>
          <p:cNvSpPr>
            <a:spLocks noGrp="1"/>
          </p:cNvSpPr>
          <p:nvPr>
            <p:ph idx="1"/>
          </p:nvPr>
        </p:nvSpPr>
        <p:spPr/>
        <p:txBody>
          <a:bodyPr/>
          <a:lstStyle/>
          <a:p>
            <a:pPr>
              <a:buNone/>
            </a:pPr>
            <a:r>
              <a:rPr lang="en-US" dirty="0" smtClean="0"/>
              <a:t>One supreme moral principle – that we should seek </a:t>
            </a:r>
            <a:r>
              <a:rPr lang="en-US" i="1" dirty="0" smtClean="0"/>
              <a:t>the greatest happiness of the greatest number.</a:t>
            </a:r>
          </a:p>
          <a:p>
            <a:pPr algn="ctr">
              <a:buNone/>
            </a:pPr>
            <a:r>
              <a:rPr lang="en-US" sz="4400" b="1" i="1" dirty="0" err="1" smtClean="0"/>
              <a:t>Maximise</a:t>
            </a:r>
            <a:r>
              <a:rPr lang="en-US" sz="4400" b="1" i="1" dirty="0" smtClean="0"/>
              <a:t> happiness!</a:t>
            </a:r>
            <a:endParaRPr lang="en-US" sz="2800" b="1" i="1" dirty="0" smtClean="0"/>
          </a:p>
          <a:p>
            <a:pPr>
              <a:buNone/>
            </a:pPr>
            <a:r>
              <a:rPr lang="en-US" sz="2800" i="1" dirty="0" smtClean="0"/>
              <a:t>Actions are right in so far as they tend to increase happiness and wrong in so far as they tend to decrease it. </a:t>
            </a:r>
          </a:p>
          <a:p>
            <a:pPr>
              <a:buNone/>
            </a:pPr>
            <a:endParaRPr lang="en-US" sz="2800" i="1" dirty="0" smtClean="0"/>
          </a:p>
          <a:p>
            <a:pPr>
              <a:buNone/>
            </a:pPr>
            <a:r>
              <a:rPr lang="en-US" sz="2400" i="1" dirty="0" smtClean="0"/>
              <a:t>Theory developed by Jeremy Bentham (1748 -1832) and John Stuart Mill (1806-73)</a:t>
            </a:r>
          </a:p>
          <a:p>
            <a:pPr>
              <a:buNone/>
            </a:pPr>
            <a:endParaRPr lang="en-US" sz="2800" i="1"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happiness?</a:t>
            </a:r>
            <a:endParaRPr lang="en-US" dirty="0"/>
          </a:p>
        </p:txBody>
      </p:sp>
      <p:sp>
        <p:nvSpPr>
          <p:cNvPr id="3" name="Content Placeholder 2"/>
          <p:cNvSpPr>
            <a:spLocks noGrp="1"/>
          </p:cNvSpPr>
          <p:nvPr>
            <p:ph idx="1"/>
          </p:nvPr>
        </p:nvSpPr>
        <p:spPr>
          <a:xfrm>
            <a:off x="457200" y="1935480"/>
            <a:ext cx="8229600" cy="2026920"/>
          </a:xfrm>
        </p:spPr>
        <p:txBody>
          <a:bodyPr/>
          <a:lstStyle/>
          <a:p>
            <a:pPr>
              <a:buNone/>
            </a:pPr>
            <a:endParaRPr lang="en-US" dirty="0" smtClean="0"/>
          </a:p>
          <a:p>
            <a:pPr>
              <a:buNone/>
            </a:pPr>
            <a:r>
              <a:rPr lang="en-US" dirty="0" smtClean="0"/>
              <a:t>It is the sum of pleasures. A happy life is one that </a:t>
            </a:r>
            <a:r>
              <a:rPr lang="en-US" dirty="0" err="1" smtClean="0"/>
              <a:t>maximises</a:t>
            </a:r>
            <a:r>
              <a:rPr lang="en-US" dirty="0" smtClean="0"/>
              <a:t> feelings of pleasure and </a:t>
            </a:r>
            <a:r>
              <a:rPr lang="en-US" dirty="0" err="1" smtClean="0"/>
              <a:t>minimises</a:t>
            </a:r>
            <a:r>
              <a:rPr lang="en-US" dirty="0" smtClean="0"/>
              <a:t> feelings of pain. (Bentham)</a:t>
            </a:r>
          </a:p>
          <a:p>
            <a:pPr>
              <a:buNone/>
            </a:pPr>
            <a:endParaRPr lang="en-US" dirty="0"/>
          </a:p>
        </p:txBody>
      </p:sp>
      <p:sp>
        <p:nvSpPr>
          <p:cNvPr id="4" name="TextBox 3"/>
          <p:cNvSpPr txBox="1"/>
          <p:nvPr/>
        </p:nvSpPr>
        <p:spPr>
          <a:xfrm>
            <a:off x="533400" y="4343400"/>
            <a:ext cx="7391400" cy="954107"/>
          </a:xfrm>
          <a:prstGeom prst="rect">
            <a:avLst/>
          </a:prstGeom>
          <a:noFill/>
        </p:spPr>
        <p:txBody>
          <a:bodyPr wrap="square" rtlCol="0">
            <a:spAutoFit/>
          </a:bodyPr>
          <a:lstStyle/>
          <a:p>
            <a:r>
              <a:rPr lang="en-US" sz="2800" dirty="0" smtClean="0"/>
              <a:t>Higher GRH means a morally better world and a lower GRH means a morally worse world. </a:t>
            </a:r>
            <a:endParaRPr lang="en-US" sz="2800" dirty="0"/>
          </a:p>
        </p:txBody>
      </p:sp>
      <p:pic>
        <p:nvPicPr>
          <p:cNvPr id="5122" name="Picture 2" descr="C:\Users\Candice\AppData\Local\Microsoft\Windows\Temporary Internet Files\Content.IE5\4CFKS32M\MC90043438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5012170"/>
            <a:ext cx="1809750" cy="183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800" decel="100000"/>
                                        <p:tgtEl>
                                          <p:spTgt spid="4"/>
                                        </p:tgtEl>
                                      </p:cBhvr>
                                    </p:animEffect>
                                    <p:anim calcmode="lin" valueType="num">
                                      <p:cBhvr>
                                        <p:cTn id="28" dur="800" decel="100000" fill="hold"/>
                                        <p:tgtEl>
                                          <p:spTgt spid="4"/>
                                        </p:tgtEl>
                                        <p:attrNameLst>
                                          <p:attrName>style.rotation</p:attrName>
                                        </p:attrNameLst>
                                      </p:cBhvr>
                                      <p:tavLst>
                                        <p:tav tm="0">
                                          <p:val>
                                            <p:fltVal val="-90"/>
                                          </p:val>
                                        </p:tav>
                                        <p:tav tm="100000">
                                          <p:val>
                                            <p:fltVal val="0"/>
                                          </p:val>
                                        </p:tav>
                                      </p:tavLst>
                                    </p:anim>
                                    <p:anim calcmode="lin" valueType="num">
                                      <p:cBhvr>
                                        <p:cTn id="29" dur="800" decel="100000" fill="hold"/>
                                        <p:tgtEl>
                                          <p:spTgt spid="4"/>
                                        </p:tgtEl>
                                        <p:attrNameLst>
                                          <p:attrName>ppt_x</p:attrName>
                                        </p:attrNameLst>
                                      </p:cBhvr>
                                      <p:tavLst>
                                        <p:tav tm="0">
                                          <p:val>
                                            <p:strVal val="#ppt_x+0.4"/>
                                          </p:val>
                                        </p:tav>
                                        <p:tav tm="100000">
                                          <p:val>
                                            <p:strVal val="#ppt_x-0.05"/>
                                          </p:val>
                                        </p:tav>
                                      </p:tavLst>
                                    </p:anim>
                                    <p:anim calcmode="lin" valueType="num">
                                      <p:cBhvr>
                                        <p:cTn id="30" dur="800" decel="100000" fill="hold"/>
                                        <p:tgtEl>
                                          <p:spTgt spid="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t>
            </a:r>
            <a:r>
              <a:rPr lang="en-US" dirty="0" err="1" smtClean="0"/>
              <a:t>favour</a:t>
            </a:r>
            <a:r>
              <a:rPr lang="en-US" dirty="0" smtClean="0"/>
              <a:t> of utilitarianism</a:t>
            </a:r>
            <a:endParaRPr lang="en-US" dirty="0"/>
          </a:p>
        </p:txBody>
      </p:sp>
      <p:sp>
        <p:nvSpPr>
          <p:cNvPr id="3" name="Content Placeholder 2"/>
          <p:cNvSpPr>
            <a:spLocks noGrp="1"/>
          </p:cNvSpPr>
          <p:nvPr>
            <p:ph idx="1"/>
          </p:nvPr>
        </p:nvSpPr>
        <p:spPr/>
        <p:txBody>
          <a:bodyPr/>
          <a:lstStyle/>
          <a:p>
            <a:r>
              <a:rPr lang="en-US" dirty="0" smtClean="0"/>
              <a:t>Simple method of deciding what to do. You have a conflict of duties – which will bring the greatest pleasure to the most people?</a:t>
            </a:r>
          </a:p>
          <a:p>
            <a:r>
              <a:rPr lang="en-US" dirty="0" smtClean="0"/>
              <a:t>Democratic theory – each person is the best judge of their own happiness and each person’s happiness is considered in determining GNH.</a:t>
            </a:r>
          </a:p>
          <a:p>
            <a:r>
              <a:rPr lang="en-US" dirty="0" smtClean="0"/>
              <a:t>Long-term considerations – smoking gives pleasure but in the long run will cause more pain, so is a bad idea.</a:t>
            </a:r>
          </a:p>
          <a:p>
            <a:r>
              <a:rPr lang="en-US" dirty="0" smtClean="0"/>
              <a:t>Egalitarian – e.g. distributing money from rich to poor.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
            </a:r>
            <a:endParaRPr lang="en-US" dirty="0"/>
          </a:p>
        </p:txBody>
      </p:sp>
      <p:sp>
        <p:nvSpPr>
          <p:cNvPr id="3" name="Content Placeholder 2"/>
          <p:cNvSpPr>
            <a:spLocks noGrp="1"/>
          </p:cNvSpPr>
          <p:nvPr>
            <p:ph idx="1"/>
          </p:nvPr>
        </p:nvSpPr>
        <p:spPr/>
        <p:txBody>
          <a:bodyPr/>
          <a:lstStyle/>
          <a:p>
            <a:pPr>
              <a:buNone/>
            </a:pPr>
            <a:r>
              <a:rPr lang="en-US" dirty="0" smtClean="0"/>
              <a:t>How might a utilitarian justify or </a:t>
            </a:r>
            <a:r>
              <a:rPr lang="en-US" dirty="0" err="1" smtClean="0"/>
              <a:t>criticise</a:t>
            </a:r>
            <a:r>
              <a:rPr lang="en-US" dirty="0" smtClean="0"/>
              <a:t> the following:</a:t>
            </a:r>
          </a:p>
          <a:p>
            <a:pPr>
              <a:buNone/>
            </a:pPr>
            <a:endParaRPr lang="en-US" dirty="0" smtClean="0"/>
          </a:p>
          <a:p>
            <a:pPr marL="514350" indent="-514350">
              <a:buFont typeface="+mj-lt"/>
              <a:buAutoNum type="arabicPeriod"/>
            </a:pPr>
            <a:r>
              <a:rPr lang="en-US" dirty="0" smtClean="0"/>
              <a:t>Eating ice cream every day</a:t>
            </a:r>
          </a:p>
          <a:p>
            <a:pPr marL="514350" indent="-514350">
              <a:buFont typeface="+mj-lt"/>
              <a:buAutoNum type="arabicPeriod"/>
            </a:pPr>
            <a:r>
              <a:rPr lang="en-US" dirty="0" smtClean="0"/>
              <a:t>Wearing seat-belts in cars</a:t>
            </a:r>
          </a:p>
          <a:p>
            <a:pPr marL="514350" indent="-514350">
              <a:buFont typeface="+mj-lt"/>
              <a:buAutoNum type="arabicPeriod"/>
            </a:pPr>
            <a:r>
              <a:rPr lang="en-US" dirty="0" smtClean="0"/>
              <a:t>Forcing a reluctant child to learn the piano</a:t>
            </a:r>
          </a:p>
          <a:p>
            <a:pPr marL="514350" indent="-514350">
              <a:buFont typeface="+mj-lt"/>
              <a:buAutoNum type="arabicPeriod"/>
            </a:pPr>
            <a:r>
              <a:rPr lang="en-US" dirty="0" smtClean="0"/>
              <a:t>Voluntary euthanasia</a:t>
            </a:r>
          </a:p>
          <a:p>
            <a:endParaRPr lang="en-US" dirty="0"/>
          </a:p>
        </p:txBody>
      </p:sp>
      <p:pic>
        <p:nvPicPr>
          <p:cNvPr id="6146" name="Picture 2" descr="C:\Users\Candice\AppData\Local\Microsoft\Windows\Temporary Internet Files\Content.IE5\P58A00YK\MP90042225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4495800"/>
            <a:ext cx="2121098" cy="213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objections:</a:t>
            </a:r>
            <a:endParaRPr lang="en-US" dirty="0"/>
          </a:p>
        </p:txBody>
      </p:sp>
      <p:sp>
        <p:nvSpPr>
          <p:cNvPr id="3" name="Content Placeholder 2"/>
          <p:cNvSpPr>
            <a:spLocks noGrp="1"/>
          </p:cNvSpPr>
          <p:nvPr>
            <p:ph idx="1"/>
          </p:nvPr>
        </p:nvSpPr>
        <p:spPr/>
        <p:txBody>
          <a:bodyPr/>
          <a:lstStyle/>
          <a:p>
            <a:pPr>
              <a:buNone/>
            </a:pPr>
            <a:r>
              <a:rPr lang="en-US" dirty="0" smtClean="0"/>
              <a:t>How do we measure happiness?</a:t>
            </a:r>
          </a:p>
          <a:p>
            <a:pPr>
              <a:buNone/>
            </a:pPr>
            <a:endParaRPr lang="en-US" dirty="0" smtClean="0"/>
          </a:p>
          <a:p>
            <a:pPr>
              <a:buNone/>
            </a:pPr>
            <a:r>
              <a:rPr lang="en-US" dirty="0" smtClean="0"/>
              <a:t>2 scoops of ice cream = ½ a day at the seaside = one evening with friends?</a:t>
            </a:r>
          </a:p>
          <a:p>
            <a:pPr>
              <a:buNone/>
            </a:pPr>
            <a:endParaRPr lang="en-US" dirty="0" smtClean="0"/>
          </a:p>
          <a:p>
            <a:pPr>
              <a:buNone/>
            </a:pPr>
            <a:r>
              <a:rPr lang="en-US" dirty="0" smtClean="0"/>
              <a:t>Can you measure the happiness of health or love or friendship?</a:t>
            </a:r>
          </a:p>
          <a:p>
            <a:pPr>
              <a:buNone/>
            </a:pPr>
            <a:endParaRPr lang="en-US" dirty="0" smtClean="0"/>
          </a:p>
          <a:p>
            <a:pPr>
              <a:buNone/>
            </a:pPr>
            <a:r>
              <a:rPr lang="en-US" dirty="0" smtClean="0"/>
              <a:t>Is a life of only pleasure actually a good thing?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
            </a:r>
            <a:endParaRPr lang="en-US" dirty="0"/>
          </a:p>
        </p:txBody>
      </p:sp>
      <p:sp>
        <p:nvSpPr>
          <p:cNvPr id="3" name="Content Placeholder 2"/>
          <p:cNvSpPr>
            <a:spLocks noGrp="1"/>
          </p:cNvSpPr>
          <p:nvPr>
            <p:ph idx="1"/>
          </p:nvPr>
        </p:nvSpPr>
        <p:spPr>
          <a:xfrm>
            <a:off x="457200" y="1935480"/>
            <a:ext cx="8229600" cy="4541520"/>
          </a:xfrm>
        </p:spPr>
        <p:txBody>
          <a:bodyPr>
            <a:normAutofit fontScale="92500" lnSpcReduction="10000"/>
          </a:bodyPr>
          <a:lstStyle/>
          <a:p>
            <a:pPr>
              <a:buNone/>
            </a:pPr>
            <a:r>
              <a:rPr lang="en-US" dirty="0" smtClean="0"/>
              <a:t>Is it ok to jump the queue for lunch because you can’t be bothered to wait?</a:t>
            </a:r>
          </a:p>
          <a:p>
            <a:pPr>
              <a:buNone/>
            </a:pPr>
            <a:endParaRPr lang="en-US" dirty="0" smtClean="0"/>
          </a:p>
          <a:p>
            <a:pPr>
              <a:buNone/>
            </a:pPr>
            <a:r>
              <a:rPr lang="en-US" dirty="0" smtClean="0"/>
              <a:t>What would happen if everyone did the same?</a:t>
            </a:r>
          </a:p>
          <a:p>
            <a:pPr>
              <a:buNone/>
            </a:pPr>
            <a:endParaRPr lang="en-US" dirty="0" smtClean="0"/>
          </a:p>
          <a:p>
            <a:pPr>
              <a:buNone/>
            </a:pPr>
            <a:r>
              <a:rPr lang="en-US" dirty="0" smtClean="0"/>
              <a:t>Chaos. </a:t>
            </a:r>
          </a:p>
          <a:p>
            <a:pPr>
              <a:buNone/>
            </a:pPr>
            <a:endParaRPr lang="en-US" dirty="0" smtClean="0"/>
          </a:p>
          <a:p>
            <a:pPr>
              <a:buNone/>
            </a:pPr>
            <a:r>
              <a:rPr lang="en-US" dirty="0" smtClean="0"/>
              <a:t>There would be no queue to jump.</a:t>
            </a:r>
          </a:p>
          <a:p>
            <a:pPr>
              <a:buNone/>
            </a:pPr>
            <a:endParaRPr lang="en-US" dirty="0" smtClean="0"/>
          </a:p>
          <a:p>
            <a:pPr>
              <a:buNone/>
            </a:pPr>
            <a:r>
              <a:rPr lang="en-US" dirty="0" smtClean="0"/>
              <a:t>Jumping the queue whenever  you feel like it is a contradiction.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800" decel="100000"/>
                                        <p:tgtEl>
                                          <p:spTgt spid="3">
                                            <p:txEl>
                                              <p:pRg st="4" end="4"/>
                                            </p:txEl>
                                          </p:spTgt>
                                        </p:tgtEl>
                                      </p:cBhvr>
                                    </p:animEffect>
                                    <p:anim calcmode="lin" valueType="num">
                                      <p:cBhvr>
                                        <p:cTn id="2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800" decel="100000"/>
                                        <p:tgtEl>
                                          <p:spTgt spid="3">
                                            <p:txEl>
                                              <p:pRg st="6" end="6"/>
                                            </p:txEl>
                                          </p:spTgt>
                                        </p:tgtEl>
                                      </p:cBhvr>
                                    </p:animEffect>
                                    <p:anim calcmode="lin" valueType="num">
                                      <p:cBhvr>
                                        <p:cTn id="3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800" decel="100000"/>
                                        <p:tgtEl>
                                          <p:spTgt spid="3">
                                            <p:txEl>
                                              <p:pRg st="8" end="8"/>
                                            </p:txEl>
                                          </p:spTgt>
                                        </p:tgtEl>
                                      </p:cBhvr>
                                    </p:animEffect>
                                    <p:anim calcmode="lin" valueType="num">
                                      <p:cBhvr>
                                        <p:cTn id="4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1" nodeType="click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fade">
                                      <p:cBhvr>
                                        <p:cTn id="57" dur="800" decel="100000"/>
                                        <p:tgtEl>
                                          <p:spTgt spid="3">
                                            <p:txEl>
                                              <p:pRg st="2" end="2"/>
                                            </p:txEl>
                                          </p:spTgt>
                                        </p:tgtEl>
                                      </p:cBhvr>
                                    </p:animEffect>
                                    <p:anim calcmode="lin" valueType="num">
                                      <p:cBhvr>
                                        <p:cTn id="5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1"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Effect transition="in" filter="fade">
                                      <p:cBhvr>
                                        <p:cTn id="67" dur="800" decel="100000"/>
                                        <p:tgtEl>
                                          <p:spTgt spid="3">
                                            <p:txEl>
                                              <p:pRg st="4" end="4"/>
                                            </p:txEl>
                                          </p:spTgt>
                                        </p:tgtEl>
                                      </p:cBhvr>
                                    </p:animEffect>
                                    <p:anim calcmode="lin" valueType="num">
                                      <p:cBhvr>
                                        <p:cTn id="6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1" nodeType="clickEffect">
                                  <p:stCondLst>
                                    <p:cond delay="0"/>
                                  </p:stCondLst>
                                  <p:childTnLst>
                                    <p:set>
                                      <p:cBhvr>
                                        <p:cTn id="76" dur="1" fill="hold">
                                          <p:stCondLst>
                                            <p:cond delay="0"/>
                                          </p:stCondLst>
                                        </p:cTn>
                                        <p:tgtEl>
                                          <p:spTgt spid="3">
                                            <p:txEl>
                                              <p:pRg st="6" end="6"/>
                                            </p:txEl>
                                          </p:spTgt>
                                        </p:tgtEl>
                                        <p:attrNameLst>
                                          <p:attrName>style.visibility</p:attrName>
                                        </p:attrNameLst>
                                      </p:cBhvr>
                                      <p:to>
                                        <p:strVal val="visible"/>
                                      </p:to>
                                    </p:set>
                                    <p:animEffect transition="in" filter="fade">
                                      <p:cBhvr>
                                        <p:cTn id="77" dur="800" decel="100000"/>
                                        <p:tgtEl>
                                          <p:spTgt spid="3">
                                            <p:txEl>
                                              <p:pRg st="6" end="6"/>
                                            </p:txEl>
                                          </p:spTgt>
                                        </p:tgtEl>
                                      </p:cBhvr>
                                    </p:animEffect>
                                    <p:anim calcmode="lin" valueType="num">
                                      <p:cBhvr>
                                        <p:cTn id="7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0" presetClass="entr" presetSubtype="0" fill="hold" grpId="1" nodeType="clickEffect">
                                  <p:stCondLst>
                                    <p:cond delay="0"/>
                                  </p:stCondLst>
                                  <p:childTnLst>
                                    <p:set>
                                      <p:cBhvr>
                                        <p:cTn id="86" dur="1" fill="hold">
                                          <p:stCondLst>
                                            <p:cond delay="0"/>
                                          </p:stCondLst>
                                        </p:cTn>
                                        <p:tgtEl>
                                          <p:spTgt spid="3">
                                            <p:txEl>
                                              <p:pRg st="8" end="8"/>
                                            </p:txEl>
                                          </p:spTgt>
                                        </p:tgtEl>
                                        <p:attrNameLst>
                                          <p:attrName>style.visibility</p:attrName>
                                        </p:attrNameLst>
                                      </p:cBhvr>
                                      <p:to>
                                        <p:strVal val="visible"/>
                                      </p:to>
                                    </p:set>
                                    <p:animEffect transition="in" filter="fade">
                                      <p:cBhvr>
                                        <p:cTn id="87" dur="800" decel="100000"/>
                                        <p:tgtEl>
                                          <p:spTgt spid="3">
                                            <p:txEl>
                                              <p:pRg st="8" end="8"/>
                                            </p:txEl>
                                          </p:spTgt>
                                        </p:tgtEl>
                                      </p:cBhvr>
                                    </p:animEffect>
                                    <p:anim calcmode="lin" valueType="num">
                                      <p:cBhvr>
                                        <p:cTn id="8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8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9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0" presetClass="entr" presetSubtype="0" fill="hold" grpId="2" nodeType="clickEffect">
                                  <p:stCondLst>
                                    <p:cond delay="0"/>
                                  </p:stCondLst>
                                  <p:childTnLst>
                                    <p:set>
                                      <p:cBhvr>
                                        <p:cTn id="96" dur="1" fill="hold">
                                          <p:stCondLst>
                                            <p:cond delay="0"/>
                                          </p:stCondLst>
                                        </p:cTn>
                                        <p:tgtEl>
                                          <p:spTgt spid="3">
                                            <p:txEl>
                                              <p:pRg st="0" end="0"/>
                                            </p:txEl>
                                          </p:spTgt>
                                        </p:tgtEl>
                                        <p:attrNameLst>
                                          <p:attrName>style.visibility</p:attrName>
                                        </p:attrNameLst>
                                      </p:cBhvr>
                                      <p:to>
                                        <p:strVal val="visible"/>
                                      </p:to>
                                    </p:set>
                                    <p:animEffect transition="in" filter="fade">
                                      <p:cBhvr>
                                        <p:cTn id="97" dur="800" decel="100000"/>
                                        <p:tgtEl>
                                          <p:spTgt spid="3">
                                            <p:txEl>
                                              <p:pRg st="0" end="0"/>
                                            </p:txEl>
                                          </p:spTgt>
                                        </p:tgtEl>
                                      </p:cBhvr>
                                    </p:animEffect>
                                    <p:anim calcmode="lin" valueType="num">
                                      <p:cBhvr>
                                        <p:cTn id="9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30" presetClass="entr" presetSubtype="0" fill="hold" grpId="2" nodeType="clickEffect">
                                  <p:stCondLst>
                                    <p:cond delay="0"/>
                                  </p:stCondLst>
                                  <p:childTnLst>
                                    <p:set>
                                      <p:cBhvr>
                                        <p:cTn id="106" dur="1" fill="hold">
                                          <p:stCondLst>
                                            <p:cond delay="0"/>
                                          </p:stCondLst>
                                        </p:cTn>
                                        <p:tgtEl>
                                          <p:spTgt spid="3">
                                            <p:txEl>
                                              <p:pRg st="2" end="2"/>
                                            </p:txEl>
                                          </p:spTgt>
                                        </p:tgtEl>
                                        <p:attrNameLst>
                                          <p:attrName>style.visibility</p:attrName>
                                        </p:attrNameLst>
                                      </p:cBhvr>
                                      <p:to>
                                        <p:strVal val="visible"/>
                                      </p:to>
                                    </p:set>
                                    <p:animEffect transition="in" filter="fade">
                                      <p:cBhvr>
                                        <p:cTn id="107" dur="800" decel="100000"/>
                                        <p:tgtEl>
                                          <p:spTgt spid="3">
                                            <p:txEl>
                                              <p:pRg st="2" end="2"/>
                                            </p:txEl>
                                          </p:spTgt>
                                        </p:tgtEl>
                                      </p:cBhvr>
                                    </p:animEffect>
                                    <p:anim calcmode="lin" valueType="num">
                                      <p:cBhvr>
                                        <p:cTn id="10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0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11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30" presetClass="entr" presetSubtype="0" fill="hold" grpId="2" nodeType="clickEffect">
                                  <p:stCondLst>
                                    <p:cond delay="0"/>
                                  </p:stCondLst>
                                  <p:childTnLst>
                                    <p:set>
                                      <p:cBhvr>
                                        <p:cTn id="116" dur="1" fill="hold">
                                          <p:stCondLst>
                                            <p:cond delay="0"/>
                                          </p:stCondLst>
                                        </p:cTn>
                                        <p:tgtEl>
                                          <p:spTgt spid="3">
                                            <p:txEl>
                                              <p:pRg st="4" end="4"/>
                                            </p:txEl>
                                          </p:spTgt>
                                        </p:tgtEl>
                                        <p:attrNameLst>
                                          <p:attrName>style.visibility</p:attrName>
                                        </p:attrNameLst>
                                      </p:cBhvr>
                                      <p:to>
                                        <p:strVal val="visible"/>
                                      </p:to>
                                    </p:set>
                                    <p:animEffect transition="in" filter="fade">
                                      <p:cBhvr>
                                        <p:cTn id="117" dur="800" decel="100000"/>
                                        <p:tgtEl>
                                          <p:spTgt spid="3">
                                            <p:txEl>
                                              <p:pRg st="4" end="4"/>
                                            </p:txEl>
                                          </p:spTgt>
                                        </p:tgtEl>
                                      </p:cBhvr>
                                    </p:animEffect>
                                    <p:anim calcmode="lin" valueType="num">
                                      <p:cBhvr>
                                        <p:cTn id="11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11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12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12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12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30" presetClass="entr" presetSubtype="0" fill="hold" grpId="2" nodeType="clickEffect">
                                  <p:stCondLst>
                                    <p:cond delay="0"/>
                                  </p:stCondLst>
                                  <p:childTnLst>
                                    <p:set>
                                      <p:cBhvr>
                                        <p:cTn id="126" dur="1" fill="hold">
                                          <p:stCondLst>
                                            <p:cond delay="0"/>
                                          </p:stCondLst>
                                        </p:cTn>
                                        <p:tgtEl>
                                          <p:spTgt spid="3">
                                            <p:txEl>
                                              <p:pRg st="6" end="6"/>
                                            </p:txEl>
                                          </p:spTgt>
                                        </p:tgtEl>
                                        <p:attrNameLst>
                                          <p:attrName>style.visibility</p:attrName>
                                        </p:attrNameLst>
                                      </p:cBhvr>
                                      <p:to>
                                        <p:strVal val="visible"/>
                                      </p:to>
                                    </p:set>
                                    <p:animEffect transition="in" filter="fade">
                                      <p:cBhvr>
                                        <p:cTn id="127" dur="800" decel="100000"/>
                                        <p:tgtEl>
                                          <p:spTgt spid="3">
                                            <p:txEl>
                                              <p:pRg st="6" end="6"/>
                                            </p:txEl>
                                          </p:spTgt>
                                        </p:tgtEl>
                                      </p:cBhvr>
                                    </p:animEffect>
                                    <p:anim calcmode="lin" valueType="num">
                                      <p:cBhvr>
                                        <p:cTn id="12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12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13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13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13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30" presetClass="entr" presetSubtype="0" fill="hold" grpId="2" nodeType="clickEffect">
                                  <p:stCondLst>
                                    <p:cond delay="0"/>
                                  </p:stCondLst>
                                  <p:childTnLst>
                                    <p:set>
                                      <p:cBhvr>
                                        <p:cTn id="136" dur="1" fill="hold">
                                          <p:stCondLst>
                                            <p:cond delay="0"/>
                                          </p:stCondLst>
                                        </p:cTn>
                                        <p:tgtEl>
                                          <p:spTgt spid="3">
                                            <p:txEl>
                                              <p:pRg st="8" end="8"/>
                                            </p:txEl>
                                          </p:spTgt>
                                        </p:tgtEl>
                                        <p:attrNameLst>
                                          <p:attrName>style.visibility</p:attrName>
                                        </p:attrNameLst>
                                      </p:cBhvr>
                                      <p:to>
                                        <p:strVal val="visible"/>
                                      </p:to>
                                    </p:set>
                                    <p:animEffect transition="in" filter="fade">
                                      <p:cBhvr>
                                        <p:cTn id="137" dur="800" decel="100000"/>
                                        <p:tgtEl>
                                          <p:spTgt spid="3">
                                            <p:txEl>
                                              <p:pRg st="8" end="8"/>
                                            </p:txEl>
                                          </p:spTgt>
                                        </p:tgtEl>
                                      </p:cBhvr>
                                    </p:animEffect>
                                    <p:anim calcmode="lin" valueType="num">
                                      <p:cBhvr>
                                        <p:cTn id="13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13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14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14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14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30" presetClass="entr" presetSubtype="0" fill="hold" grpId="3" nodeType="clickEffect">
                                  <p:stCondLst>
                                    <p:cond delay="0"/>
                                  </p:stCondLst>
                                  <p:childTnLst>
                                    <p:set>
                                      <p:cBhvr>
                                        <p:cTn id="146" dur="1" fill="hold">
                                          <p:stCondLst>
                                            <p:cond delay="0"/>
                                          </p:stCondLst>
                                        </p:cTn>
                                        <p:tgtEl>
                                          <p:spTgt spid="3">
                                            <p:txEl>
                                              <p:pRg st="0" end="0"/>
                                            </p:txEl>
                                          </p:spTgt>
                                        </p:tgtEl>
                                        <p:attrNameLst>
                                          <p:attrName>style.visibility</p:attrName>
                                        </p:attrNameLst>
                                      </p:cBhvr>
                                      <p:to>
                                        <p:strVal val="visible"/>
                                      </p:to>
                                    </p:set>
                                    <p:animEffect transition="in" filter="fade">
                                      <p:cBhvr>
                                        <p:cTn id="147" dur="800" decel="100000"/>
                                        <p:tgtEl>
                                          <p:spTgt spid="3">
                                            <p:txEl>
                                              <p:pRg st="0" end="0"/>
                                            </p:txEl>
                                          </p:spTgt>
                                        </p:tgtEl>
                                      </p:cBhvr>
                                    </p:animEffect>
                                    <p:anim calcmode="lin" valueType="num">
                                      <p:cBhvr>
                                        <p:cTn id="14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4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5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5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5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30" presetClass="entr" presetSubtype="0" fill="hold" grpId="3" nodeType="clickEffect">
                                  <p:stCondLst>
                                    <p:cond delay="0"/>
                                  </p:stCondLst>
                                  <p:childTnLst>
                                    <p:set>
                                      <p:cBhvr>
                                        <p:cTn id="156" dur="1" fill="hold">
                                          <p:stCondLst>
                                            <p:cond delay="0"/>
                                          </p:stCondLst>
                                        </p:cTn>
                                        <p:tgtEl>
                                          <p:spTgt spid="3">
                                            <p:txEl>
                                              <p:pRg st="2" end="2"/>
                                            </p:txEl>
                                          </p:spTgt>
                                        </p:tgtEl>
                                        <p:attrNameLst>
                                          <p:attrName>style.visibility</p:attrName>
                                        </p:attrNameLst>
                                      </p:cBhvr>
                                      <p:to>
                                        <p:strVal val="visible"/>
                                      </p:to>
                                    </p:set>
                                    <p:animEffect transition="in" filter="fade">
                                      <p:cBhvr>
                                        <p:cTn id="157" dur="800" decel="100000"/>
                                        <p:tgtEl>
                                          <p:spTgt spid="3">
                                            <p:txEl>
                                              <p:pRg st="2" end="2"/>
                                            </p:txEl>
                                          </p:spTgt>
                                        </p:tgtEl>
                                      </p:cBhvr>
                                    </p:animEffect>
                                    <p:anim calcmode="lin" valueType="num">
                                      <p:cBhvr>
                                        <p:cTn id="15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5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16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16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16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30" presetClass="entr" presetSubtype="0" fill="hold" grpId="3" nodeType="clickEffect">
                                  <p:stCondLst>
                                    <p:cond delay="0"/>
                                  </p:stCondLst>
                                  <p:childTnLst>
                                    <p:set>
                                      <p:cBhvr>
                                        <p:cTn id="166" dur="1" fill="hold">
                                          <p:stCondLst>
                                            <p:cond delay="0"/>
                                          </p:stCondLst>
                                        </p:cTn>
                                        <p:tgtEl>
                                          <p:spTgt spid="3">
                                            <p:txEl>
                                              <p:pRg st="4" end="4"/>
                                            </p:txEl>
                                          </p:spTgt>
                                        </p:tgtEl>
                                        <p:attrNameLst>
                                          <p:attrName>style.visibility</p:attrName>
                                        </p:attrNameLst>
                                      </p:cBhvr>
                                      <p:to>
                                        <p:strVal val="visible"/>
                                      </p:to>
                                    </p:set>
                                    <p:animEffect transition="in" filter="fade">
                                      <p:cBhvr>
                                        <p:cTn id="167" dur="800" decel="100000"/>
                                        <p:tgtEl>
                                          <p:spTgt spid="3">
                                            <p:txEl>
                                              <p:pRg st="4" end="4"/>
                                            </p:txEl>
                                          </p:spTgt>
                                        </p:tgtEl>
                                      </p:cBhvr>
                                    </p:animEffect>
                                    <p:anim calcmode="lin" valueType="num">
                                      <p:cBhvr>
                                        <p:cTn id="16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16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17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17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17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30" presetClass="entr" presetSubtype="0" fill="hold" grpId="3" nodeType="clickEffect">
                                  <p:stCondLst>
                                    <p:cond delay="0"/>
                                  </p:stCondLst>
                                  <p:childTnLst>
                                    <p:set>
                                      <p:cBhvr>
                                        <p:cTn id="176" dur="1" fill="hold">
                                          <p:stCondLst>
                                            <p:cond delay="0"/>
                                          </p:stCondLst>
                                        </p:cTn>
                                        <p:tgtEl>
                                          <p:spTgt spid="3">
                                            <p:txEl>
                                              <p:pRg st="6" end="6"/>
                                            </p:txEl>
                                          </p:spTgt>
                                        </p:tgtEl>
                                        <p:attrNameLst>
                                          <p:attrName>style.visibility</p:attrName>
                                        </p:attrNameLst>
                                      </p:cBhvr>
                                      <p:to>
                                        <p:strVal val="visible"/>
                                      </p:to>
                                    </p:set>
                                    <p:animEffect transition="in" filter="fade">
                                      <p:cBhvr>
                                        <p:cTn id="177" dur="800" decel="100000"/>
                                        <p:tgtEl>
                                          <p:spTgt spid="3">
                                            <p:txEl>
                                              <p:pRg st="6" end="6"/>
                                            </p:txEl>
                                          </p:spTgt>
                                        </p:tgtEl>
                                      </p:cBhvr>
                                    </p:animEffect>
                                    <p:anim calcmode="lin" valueType="num">
                                      <p:cBhvr>
                                        <p:cTn id="17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17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18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18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18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30" presetClass="entr" presetSubtype="0" fill="hold" grpId="3" nodeType="clickEffect">
                                  <p:stCondLst>
                                    <p:cond delay="0"/>
                                  </p:stCondLst>
                                  <p:childTnLst>
                                    <p:set>
                                      <p:cBhvr>
                                        <p:cTn id="186" dur="1" fill="hold">
                                          <p:stCondLst>
                                            <p:cond delay="0"/>
                                          </p:stCondLst>
                                        </p:cTn>
                                        <p:tgtEl>
                                          <p:spTgt spid="3">
                                            <p:txEl>
                                              <p:pRg st="8" end="8"/>
                                            </p:txEl>
                                          </p:spTgt>
                                        </p:tgtEl>
                                        <p:attrNameLst>
                                          <p:attrName>style.visibility</p:attrName>
                                        </p:attrNameLst>
                                      </p:cBhvr>
                                      <p:to>
                                        <p:strVal val="visible"/>
                                      </p:to>
                                    </p:set>
                                    <p:animEffect transition="in" filter="fade">
                                      <p:cBhvr>
                                        <p:cTn id="187" dur="800" decel="100000"/>
                                        <p:tgtEl>
                                          <p:spTgt spid="3">
                                            <p:txEl>
                                              <p:pRg st="8" end="8"/>
                                            </p:txEl>
                                          </p:spTgt>
                                        </p:tgtEl>
                                      </p:cBhvr>
                                    </p:animEffect>
                                    <p:anim calcmode="lin" valueType="num">
                                      <p:cBhvr>
                                        <p:cTn id="18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18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19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19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19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uiExpand="1" build="p"/>
      <p:bldP spid="3" grpId="2" build="p"/>
      <p:bldP spid="3" grpId="3"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81000" y="1219200"/>
            <a:ext cx="8229600" cy="2133600"/>
          </a:xfrm>
        </p:spPr>
        <p:txBody>
          <a:bodyPr/>
          <a:lstStyle/>
          <a:p>
            <a:r>
              <a:rPr lang="en-US" dirty="0" smtClean="0"/>
              <a:t>Can we predict the consequences of our actions?</a:t>
            </a:r>
          </a:p>
          <a:p>
            <a:r>
              <a:rPr lang="en-US" dirty="0" smtClean="0"/>
              <a:t>Imagine a married woman falls passionately in love with a colleague at work and is wondering whether or not to leave her husband. </a:t>
            </a:r>
          </a:p>
        </p:txBody>
      </p:sp>
      <p:sp>
        <p:nvSpPr>
          <p:cNvPr id="4" name="TextBox 3"/>
          <p:cNvSpPr txBox="1"/>
          <p:nvPr/>
        </p:nvSpPr>
        <p:spPr>
          <a:xfrm>
            <a:off x="762000" y="3186545"/>
            <a:ext cx="7924800" cy="954107"/>
          </a:xfrm>
          <a:prstGeom prst="rect">
            <a:avLst/>
          </a:prstGeom>
          <a:noFill/>
        </p:spPr>
        <p:txBody>
          <a:bodyPr wrap="square" rtlCol="0">
            <a:spAutoFit/>
          </a:bodyPr>
          <a:lstStyle/>
          <a:p>
            <a:r>
              <a:rPr lang="en-US" sz="2800" dirty="0"/>
              <a:t>What should she do?</a:t>
            </a:r>
          </a:p>
          <a:p>
            <a:endParaRPr lang="en-GB" sz="2800" dirty="0"/>
          </a:p>
        </p:txBody>
      </p:sp>
      <p:sp>
        <p:nvSpPr>
          <p:cNvPr id="5" name="TextBox 4"/>
          <p:cNvSpPr txBox="1"/>
          <p:nvPr/>
        </p:nvSpPr>
        <p:spPr>
          <a:xfrm>
            <a:off x="734291" y="3805535"/>
            <a:ext cx="7772400" cy="1231106"/>
          </a:xfrm>
          <a:prstGeom prst="rect">
            <a:avLst/>
          </a:prstGeom>
          <a:noFill/>
        </p:spPr>
        <p:txBody>
          <a:bodyPr wrap="square" rtlCol="0">
            <a:spAutoFit/>
          </a:bodyPr>
          <a:lstStyle/>
          <a:p>
            <a:r>
              <a:rPr lang="en-US" sz="2800" dirty="0"/>
              <a:t>Look at pros and cons and whatever </a:t>
            </a:r>
            <a:r>
              <a:rPr lang="en-US" sz="2800" dirty="0" err="1"/>
              <a:t>maximises</a:t>
            </a:r>
            <a:r>
              <a:rPr lang="en-US" sz="2800" dirty="0"/>
              <a:t> the happiness of the people involved. </a:t>
            </a:r>
          </a:p>
          <a:p>
            <a:endParaRPr lang="en-GB" dirty="0"/>
          </a:p>
        </p:txBody>
      </p:sp>
      <p:sp>
        <p:nvSpPr>
          <p:cNvPr id="6" name="TextBox 5"/>
          <p:cNvSpPr txBox="1"/>
          <p:nvPr/>
        </p:nvSpPr>
        <p:spPr>
          <a:xfrm>
            <a:off x="838200" y="5181600"/>
            <a:ext cx="7391400" cy="800219"/>
          </a:xfrm>
          <a:prstGeom prst="rect">
            <a:avLst/>
          </a:prstGeom>
          <a:noFill/>
        </p:spPr>
        <p:txBody>
          <a:bodyPr wrap="square" rtlCol="0">
            <a:spAutoFit/>
          </a:bodyPr>
          <a:lstStyle/>
          <a:p>
            <a:r>
              <a:rPr lang="en-US" sz="2800" dirty="0"/>
              <a:t>Can you see any problems with this approach?</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objections</a:t>
            </a:r>
            <a:endParaRPr lang="en-US" dirty="0"/>
          </a:p>
        </p:txBody>
      </p:sp>
      <p:sp>
        <p:nvSpPr>
          <p:cNvPr id="3" name="Content Placeholder 2"/>
          <p:cNvSpPr>
            <a:spLocks noGrp="1"/>
          </p:cNvSpPr>
          <p:nvPr>
            <p:ph idx="1"/>
          </p:nvPr>
        </p:nvSpPr>
        <p:spPr/>
        <p:txBody>
          <a:bodyPr/>
          <a:lstStyle/>
          <a:p>
            <a:r>
              <a:rPr lang="en-US" dirty="0" smtClean="0"/>
              <a:t>Pleasure or happiness is not always a good thing</a:t>
            </a:r>
          </a:p>
          <a:p>
            <a:endParaRPr lang="en-US" dirty="0"/>
          </a:p>
          <a:p>
            <a:r>
              <a:rPr lang="en-US" dirty="0" smtClean="0"/>
              <a:t>Actions should be judged by their motives rather than their consequences</a:t>
            </a:r>
          </a:p>
          <a:p>
            <a:endParaRPr lang="en-US" dirty="0"/>
          </a:p>
          <a:p>
            <a:r>
              <a:rPr lang="en-US" dirty="0" smtClean="0"/>
              <a:t>Utilitarianism is incompatible with the belief that we have moral obligations and individual rights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3810000"/>
          </a:xfrm>
        </p:spPr>
        <p:txBody>
          <a:bodyPr/>
          <a:lstStyle/>
          <a:p>
            <a:pPr marL="0" indent="0">
              <a:buNone/>
            </a:pPr>
            <a:r>
              <a:rPr lang="en-GB" sz="3200" b="1" i="1" dirty="0" smtClean="0"/>
              <a:t>Bad pleasures</a:t>
            </a:r>
            <a:r>
              <a:rPr lang="en-GB" b="1" i="1" dirty="0" smtClean="0"/>
              <a:t>: </a:t>
            </a:r>
          </a:p>
          <a:p>
            <a:pPr marL="0" indent="0">
              <a:buNone/>
            </a:pPr>
            <a:endParaRPr lang="en-GB" b="1" i="1" dirty="0"/>
          </a:p>
          <a:p>
            <a:pPr marL="0" indent="0">
              <a:buNone/>
            </a:pPr>
            <a:r>
              <a:rPr lang="en-GB" b="1" i="1" dirty="0" smtClean="0"/>
              <a:t>Malicious pleasures: </a:t>
            </a:r>
            <a:r>
              <a:rPr lang="en-GB" b="1" dirty="0" smtClean="0"/>
              <a:t> </a:t>
            </a:r>
            <a:r>
              <a:rPr lang="en-GB" dirty="0" smtClean="0"/>
              <a:t>derived from the suffering of others</a:t>
            </a:r>
          </a:p>
          <a:p>
            <a:pPr marL="0" indent="0">
              <a:buNone/>
            </a:pPr>
            <a:endParaRPr lang="en-GB" b="1" i="1" dirty="0"/>
          </a:p>
          <a:p>
            <a:pPr marL="0" indent="0">
              <a:buNone/>
            </a:pPr>
            <a:r>
              <a:rPr lang="en-GB" b="1" i="1" dirty="0" smtClean="0"/>
              <a:t>Empty pleasures</a:t>
            </a:r>
            <a:r>
              <a:rPr lang="en-GB" dirty="0" smtClean="0"/>
              <a:t>: do not help us develop our potential or flourish</a:t>
            </a:r>
            <a:endParaRPr lang="en-GB" dirty="0"/>
          </a:p>
          <a:p>
            <a:pPr marL="0" indent="0">
              <a:buNone/>
            </a:pPr>
            <a:endParaRPr lang="en-GB" dirty="0"/>
          </a:p>
        </p:txBody>
      </p:sp>
      <p:sp>
        <p:nvSpPr>
          <p:cNvPr id="4" name="TextBox 3"/>
          <p:cNvSpPr txBox="1"/>
          <p:nvPr/>
        </p:nvSpPr>
        <p:spPr>
          <a:xfrm>
            <a:off x="533400" y="4572000"/>
            <a:ext cx="8153400" cy="830997"/>
          </a:xfrm>
          <a:prstGeom prst="rect">
            <a:avLst/>
          </a:prstGeom>
          <a:noFill/>
        </p:spPr>
        <p:txBody>
          <a:bodyPr wrap="square" rtlCol="0">
            <a:spAutoFit/>
          </a:bodyPr>
          <a:lstStyle/>
          <a:p>
            <a:r>
              <a:rPr lang="en-GB" sz="2400" dirty="0" smtClean="0"/>
              <a:t>What problems are caused for utilitarianism if some pleasures are ‘better’ than others?</a:t>
            </a:r>
            <a:endParaRPr lang="en-GB" sz="2400" dirty="0"/>
          </a:p>
        </p:txBody>
      </p:sp>
    </p:spTree>
    <p:extLst>
      <p:ext uri="{BB962C8B-B14F-4D97-AF65-F5344CB8AC3E}">
        <p14:creationId xmlns:p14="http://schemas.microsoft.com/office/powerpoint/2010/main" val="63654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summary:</a:t>
            </a:r>
            <a:endParaRPr lang="en-GB" dirty="0"/>
          </a:p>
        </p:txBody>
      </p:sp>
      <p:sp>
        <p:nvSpPr>
          <p:cNvPr id="3" name="Content Placeholder 2"/>
          <p:cNvSpPr>
            <a:spLocks noGrp="1"/>
          </p:cNvSpPr>
          <p:nvPr>
            <p:ph idx="1"/>
          </p:nvPr>
        </p:nvSpPr>
        <p:spPr/>
        <p:txBody>
          <a:bodyPr/>
          <a:lstStyle/>
          <a:p>
            <a:pPr marL="0" indent="0">
              <a:buNone/>
            </a:pPr>
            <a:r>
              <a:rPr lang="en-GB" dirty="0" smtClean="0"/>
              <a:t>Utilitarianism – consequences more important than motives.</a:t>
            </a:r>
          </a:p>
          <a:p>
            <a:pPr marL="0" indent="0">
              <a:buNone/>
            </a:pPr>
            <a:r>
              <a:rPr lang="en-GB" dirty="0" smtClean="0"/>
              <a:t>Kant – motives (based on reason) are more important.</a:t>
            </a:r>
          </a:p>
          <a:p>
            <a:pPr marL="0" indent="0">
              <a:buNone/>
            </a:pPr>
            <a:endParaRPr lang="en-GB" dirty="0"/>
          </a:p>
          <a:p>
            <a:pPr marL="0" indent="0">
              <a:buNone/>
            </a:pPr>
            <a:r>
              <a:rPr lang="en-GB" dirty="0" smtClean="0"/>
              <a:t>Utilitarianism – no room for moral obligations or human rights.</a:t>
            </a:r>
          </a:p>
          <a:p>
            <a:pPr marL="0" indent="0">
              <a:buNone/>
            </a:pPr>
            <a:r>
              <a:rPr lang="en-GB" dirty="0" smtClean="0"/>
              <a:t>Kant – too inflexible.</a:t>
            </a:r>
          </a:p>
          <a:p>
            <a:pPr marL="0" indent="0">
              <a:buNone/>
            </a:pPr>
            <a:r>
              <a:rPr lang="en-GB" dirty="0" smtClean="0"/>
              <a:t>You can lie as long as it makes the majority happy, against you can </a:t>
            </a:r>
            <a:r>
              <a:rPr lang="en-GB" i="1" dirty="0" smtClean="0"/>
              <a:t>never </a:t>
            </a:r>
            <a:r>
              <a:rPr lang="en-GB" dirty="0" smtClean="0"/>
              <a:t>lie even if it causes suffering.</a:t>
            </a:r>
            <a:endParaRPr lang="en-GB" dirty="0"/>
          </a:p>
        </p:txBody>
      </p:sp>
    </p:spTree>
    <p:extLst>
      <p:ext uri="{BB962C8B-B14F-4D97-AF65-F5344CB8AC3E}">
        <p14:creationId xmlns:p14="http://schemas.microsoft.com/office/powerpoint/2010/main" val="38297807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381000" y="685800"/>
            <a:ext cx="8229600" cy="5638800"/>
          </a:xfrm>
        </p:spPr>
        <p:txBody>
          <a:bodyPr>
            <a:normAutofit fontScale="92500" lnSpcReduction="10000"/>
          </a:bodyPr>
          <a:lstStyle/>
          <a:p>
            <a:r>
              <a:rPr lang="en-GB" dirty="0" smtClean="0"/>
              <a:t>Imagine the following scenario:</a:t>
            </a:r>
          </a:p>
          <a:p>
            <a:r>
              <a:rPr lang="en-GB" dirty="0" smtClean="0"/>
              <a:t>Smith, an orphan with no family or friends is in hospital for a cataract operation. The man in the bed on his left is dying of kidney failure and the man on his right is dying of heart failure.  Solution – kill Smith and give his organs to the other men.</a:t>
            </a:r>
          </a:p>
          <a:p>
            <a:endParaRPr lang="en-GB" dirty="0"/>
          </a:p>
          <a:p>
            <a:r>
              <a:rPr lang="en-GB" dirty="0" smtClean="0"/>
              <a:t>Jones is malicious and spends much time trying to make people in his village unhappy. One day you wait around a corner and smack him on the head with a heavy object before throwing him in the river. Result! Everyone else is happier!</a:t>
            </a:r>
          </a:p>
          <a:p>
            <a:endParaRPr lang="en-GB" dirty="0"/>
          </a:p>
          <a:p>
            <a:r>
              <a:rPr lang="en-GB" dirty="0" smtClean="0"/>
              <a:t>As a utilitarian what would you say? What difficulties does this create for utilitarianism?</a:t>
            </a:r>
            <a:endParaRPr lang="en-GB" dirty="0"/>
          </a:p>
        </p:txBody>
      </p:sp>
    </p:spTree>
    <p:extLst>
      <p:ext uri="{BB962C8B-B14F-4D97-AF65-F5344CB8AC3E}">
        <p14:creationId xmlns:p14="http://schemas.microsoft.com/office/powerpoint/2010/main" val="42857712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Rule utilitarianism</a:t>
            </a:r>
            <a:endParaRPr lang="en-GB" dirty="0"/>
          </a:p>
        </p:txBody>
      </p:sp>
      <p:sp>
        <p:nvSpPr>
          <p:cNvPr id="3" name="Content Placeholder 2"/>
          <p:cNvSpPr>
            <a:spLocks noGrp="1"/>
          </p:cNvSpPr>
          <p:nvPr>
            <p:ph idx="1"/>
          </p:nvPr>
        </p:nvSpPr>
        <p:spPr/>
        <p:txBody>
          <a:bodyPr/>
          <a:lstStyle/>
          <a:p>
            <a:pPr marL="0" indent="0">
              <a:buNone/>
            </a:pPr>
            <a:r>
              <a:rPr lang="en-GB" dirty="0" smtClean="0"/>
              <a:t>Does an action conform to a rule that promotes general happiness?  </a:t>
            </a:r>
          </a:p>
          <a:p>
            <a:pPr marL="0" indent="0">
              <a:buNone/>
            </a:pPr>
            <a:endParaRPr lang="en-GB" dirty="0"/>
          </a:p>
          <a:p>
            <a:pPr marL="0" indent="0">
              <a:buNone/>
            </a:pPr>
            <a:r>
              <a:rPr lang="en-GB" dirty="0" smtClean="0"/>
              <a:t>Not ‘</a:t>
            </a:r>
            <a:r>
              <a:rPr lang="en-GB" i="1" dirty="0" smtClean="0"/>
              <a:t>what will the effect be on GNH if I break this promise?</a:t>
            </a:r>
            <a:r>
              <a:rPr lang="en-GB" dirty="0" smtClean="0"/>
              <a:t>’ but ‘ </a:t>
            </a:r>
            <a:r>
              <a:rPr lang="en-GB" i="1" dirty="0" smtClean="0"/>
              <a:t>what will the effect be on GNH if we abandon the rule that people should keep their promises?’</a:t>
            </a:r>
          </a:p>
          <a:p>
            <a:pPr marL="0" indent="0">
              <a:buNone/>
            </a:pPr>
            <a:endParaRPr lang="en-GB" i="1" dirty="0"/>
          </a:p>
          <a:p>
            <a:pPr marL="0" indent="0">
              <a:buNone/>
            </a:pPr>
            <a:endParaRPr lang="en-GB" i="1" dirty="0"/>
          </a:p>
        </p:txBody>
      </p:sp>
    </p:spTree>
    <p:extLst>
      <p:ext uri="{BB962C8B-B14F-4D97-AF65-F5344CB8AC3E}">
        <p14:creationId xmlns:p14="http://schemas.microsoft.com/office/powerpoint/2010/main" val="30225029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4953000"/>
          </a:xfrm>
        </p:spPr>
        <p:txBody>
          <a:bodyPr/>
          <a:lstStyle/>
          <a:p>
            <a:pPr marL="514350" indent="-514350">
              <a:buFont typeface="+mj-lt"/>
              <a:buAutoNum type="arabicPeriod"/>
            </a:pPr>
            <a:r>
              <a:rPr lang="en-GB" dirty="0" smtClean="0"/>
              <a:t>Imagine you are the sole heir to your great-uncle’s $5 million fortune. He makes you promise to use the money to start a butterfly farm. On his death you give it to an AIDS charity.  </a:t>
            </a:r>
            <a:r>
              <a:rPr lang="en-GB" i="1" dirty="0" smtClean="0"/>
              <a:t>Is your action right or wrong? </a:t>
            </a:r>
          </a:p>
          <a:p>
            <a:pPr marL="514350" indent="-514350">
              <a:buFont typeface="+mj-lt"/>
              <a:buAutoNum type="arabicPeriod"/>
            </a:pPr>
            <a:r>
              <a:rPr lang="en-GB" dirty="0" smtClean="0"/>
              <a:t>What light can these moral theories shed on these questions:</a:t>
            </a:r>
          </a:p>
          <a:p>
            <a:pPr marL="514350" indent="-514350">
              <a:buAutoNum type="alphaLcPeriod"/>
            </a:pPr>
            <a:r>
              <a:rPr lang="en-GB" dirty="0" smtClean="0"/>
              <a:t>Is abortion ever justified?</a:t>
            </a:r>
          </a:p>
          <a:p>
            <a:pPr marL="514350" indent="-514350">
              <a:buAutoNum type="alphaLcPeriod"/>
            </a:pPr>
            <a:r>
              <a:rPr lang="en-GB" dirty="0" smtClean="0"/>
              <a:t>Should drugs be legalised?</a:t>
            </a:r>
          </a:p>
          <a:p>
            <a:pPr marL="514350" indent="-514350">
              <a:buAutoNum type="alphaLcPeriod"/>
            </a:pPr>
            <a:r>
              <a:rPr lang="en-GB" dirty="0" smtClean="0"/>
              <a:t>Are there limits to free speech? </a:t>
            </a:r>
            <a:endParaRPr lang="en-GB" dirty="0"/>
          </a:p>
        </p:txBody>
      </p:sp>
    </p:spTree>
    <p:extLst>
      <p:ext uri="{BB962C8B-B14F-4D97-AF65-F5344CB8AC3E}">
        <p14:creationId xmlns:p14="http://schemas.microsoft.com/office/powerpoint/2010/main" val="24341397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087112"/>
          </a:xfrm>
        </p:spPr>
        <p:txBody>
          <a:bodyPr>
            <a:normAutofit fontScale="90000"/>
          </a:bodyPr>
          <a:lstStyle/>
          <a:p>
            <a:r>
              <a:rPr lang="en-GB" dirty="0" smtClean="0"/>
              <a:t>Ethics are inescapable</a:t>
            </a:r>
            <a:br>
              <a:rPr lang="en-GB" dirty="0" smtClean="0"/>
            </a:br>
            <a:r>
              <a:rPr lang="en-GB" dirty="0" smtClean="0"/>
              <a:t>Ethics are insoluble</a:t>
            </a:r>
            <a:br>
              <a:rPr lang="en-GB" dirty="0" smtClean="0"/>
            </a:br>
            <a:r>
              <a:rPr lang="en-GB" dirty="0"/>
              <a:t/>
            </a:r>
            <a:br>
              <a:rPr lang="en-GB" dirty="0"/>
            </a:br>
            <a:r>
              <a:rPr lang="en-GB" dirty="0" smtClean="0"/>
              <a:t>Theories can help us consider the possibilities but in the end we cannot pass the buck and we have to make our own decisions.  </a:t>
            </a:r>
            <a:br>
              <a:rPr lang="en-GB" dirty="0" smtClean="0"/>
            </a:br>
            <a:endParaRPr lang="en-GB" dirty="0"/>
          </a:p>
        </p:txBody>
      </p:sp>
    </p:spTree>
    <p:extLst>
      <p:ext uri="{BB962C8B-B14F-4D97-AF65-F5344CB8AC3E}">
        <p14:creationId xmlns:p14="http://schemas.microsoft.com/office/powerpoint/2010/main" val="1605383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Useful language:</a:t>
            </a:r>
            <a:endParaRPr lang="en-GB" dirty="0"/>
          </a:p>
        </p:txBody>
      </p:sp>
      <p:sp>
        <p:nvSpPr>
          <p:cNvPr id="3" name="Content Placeholder 2"/>
          <p:cNvSpPr>
            <a:spLocks noGrp="1"/>
          </p:cNvSpPr>
          <p:nvPr>
            <p:ph idx="1"/>
          </p:nvPr>
        </p:nvSpPr>
        <p:spPr/>
        <p:txBody>
          <a:bodyPr/>
          <a:lstStyle/>
          <a:p>
            <a:r>
              <a:rPr lang="en-GB" dirty="0" smtClean="0"/>
              <a:t>Altruism				rule worship</a:t>
            </a:r>
          </a:p>
          <a:p>
            <a:r>
              <a:rPr lang="en-GB" dirty="0" smtClean="0"/>
              <a:t>Cultural imperialism		self-interest theory</a:t>
            </a:r>
          </a:p>
          <a:p>
            <a:r>
              <a:rPr lang="en-GB" dirty="0" smtClean="0"/>
              <a:t>Duty ethics			special pleading</a:t>
            </a:r>
          </a:p>
          <a:p>
            <a:r>
              <a:rPr lang="en-GB" dirty="0" smtClean="0"/>
              <a:t>Egoism				utilitarianism</a:t>
            </a:r>
          </a:p>
          <a:p>
            <a:r>
              <a:rPr lang="en-GB" dirty="0" smtClean="0"/>
              <a:t>Golden rule			value-judgement</a:t>
            </a:r>
          </a:p>
          <a:p>
            <a:r>
              <a:rPr lang="en-GB" dirty="0" smtClean="0"/>
              <a:t>Moral absolutism		veil of ignorance</a:t>
            </a:r>
          </a:p>
          <a:p>
            <a:r>
              <a:rPr lang="en-GB" dirty="0" smtClean="0"/>
              <a:t>Moral principle</a:t>
            </a:r>
          </a:p>
          <a:p>
            <a:r>
              <a:rPr lang="en-GB" dirty="0" smtClean="0"/>
              <a:t>Moral relativism</a:t>
            </a:r>
          </a:p>
          <a:p>
            <a:r>
              <a:rPr lang="en-GB" dirty="0" smtClean="0"/>
              <a:t>Rights</a:t>
            </a:r>
          </a:p>
          <a:p>
            <a:endParaRPr lang="en-GB" dirty="0"/>
          </a:p>
        </p:txBody>
      </p:sp>
    </p:spTree>
    <p:extLst>
      <p:ext uri="{BB962C8B-B14F-4D97-AF65-F5344CB8AC3E}">
        <p14:creationId xmlns:p14="http://schemas.microsoft.com/office/powerpoint/2010/main" val="4112963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229600" cy="5486400"/>
          </a:xfrm>
        </p:spPr>
        <p:txBody>
          <a:bodyPr/>
          <a:lstStyle/>
          <a:p>
            <a:pPr>
              <a:buNone/>
            </a:pPr>
            <a:r>
              <a:rPr lang="en-US" dirty="0" smtClean="0"/>
              <a:t>Kant’s approach argues that in order to see if something is your duty you should see if you can consistently </a:t>
            </a:r>
            <a:r>
              <a:rPr lang="en-US" dirty="0" err="1" smtClean="0"/>
              <a:t>generalise</a:t>
            </a:r>
            <a:r>
              <a:rPr lang="en-US" dirty="0" smtClean="0"/>
              <a:t> it.</a:t>
            </a:r>
          </a:p>
          <a:p>
            <a:pPr>
              <a:buNone/>
            </a:pPr>
            <a:endParaRPr lang="en-US" dirty="0" smtClean="0"/>
          </a:p>
          <a:p>
            <a:pPr>
              <a:buNone/>
            </a:pPr>
            <a:r>
              <a:rPr lang="en-US" dirty="0" smtClean="0"/>
              <a:t>Consider the following statements:</a:t>
            </a:r>
          </a:p>
          <a:p>
            <a:pPr>
              <a:buNone/>
            </a:pPr>
            <a:endParaRPr lang="en-US" dirty="0" smtClean="0"/>
          </a:p>
          <a:p>
            <a:pPr>
              <a:buNone/>
            </a:pPr>
            <a:r>
              <a:rPr lang="en-US" dirty="0" smtClean="0"/>
              <a:t>One should keep one’s promises .</a:t>
            </a:r>
          </a:p>
          <a:p>
            <a:pPr>
              <a:buNone/>
            </a:pPr>
            <a:endParaRPr lang="en-US" dirty="0" smtClean="0"/>
          </a:p>
          <a:p>
            <a:pPr>
              <a:buNone/>
            </a:pPr>
            <a:r>
              <a:rPr lang="en-US" dirty="0" smtClean="0"/>
              <a:t>One should not steal, cheat, kill.</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Now construct arguments to show what our duty is with regard to each of the following:</a:t>
            </a:r>
            <a:endParaRPr lang="en-US" sz="32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Stealing </a:t>
            </a:r>
          </a:p>
          <a:p>
            <a:pPr marL="514350" indent="-514350">
              <a:buFont typeface="+mj-lt"/>
              <a:buAutoNum type="arabicPeriod"/>
            </a:pPr>
            <a:r>
              <a:rPr lang="en-US" dirty="0" smtClean="0"/>
              <a:t>Cheating on tests</a:t>
            </a:r>
          </a:p>
          <a:p>
            <a:pPr marL="514350" indent="-514350">
              <a:buFont typeface="+mj-lt"/>
              <a:buAutoNum type="arabicPeriod"/>
            </a:pPr>
            <a:r>
              <a:rPr lang="en-US" dirty="0" smtClean="0"/>
              <a:t>Polluting the environment</a:t>
            </a:r>
          </a:p>
          <a:p>
            <a:pPr marL="514350" indent="-514350">
              <a:buFont typeface="+mj-lt"/>
              <a:buAutoNum type="arabicPeriod"/>
            </a:pPr>
            <a:r>
              <a:rPr lang="en-US" dirty="0" smtClean="0"/>
              <a:t>Voting in elections</a:t>
            </a:r>
          </a:p>
          <a:p>
            <a:pPr marL="514350" indent="-514350">
              <a:buFont typeface="+mj-lt"/>
              <a:buAutoNum type="arabicPeriod"/>
            </a:pPr>
            <a:r>
              <a:rPr lang="en-US" dirty="0" smtClean="0"/>
              <a:t>Suicide</a:t>
            </a:r>
          </a:p>
          <a:p>
            <a:pPr marL="514350" indent="-514350">
              <a:buFont typeface="+mj-lt"/>
              <a:buAutoNum type="arabicPeriod"/>
            </a:pPr>
            <a:r>
              <a:rPr lang="en-US" dirty="0" smtClean="0"/>
              <a:t>Writing honest references for university applications</a:t>
            </a:r>
          </a:p>
          <a:p>
            <a:pPr marL="514350" indent="-514350">
              <a:buFont typeface="+mj-lt"/>
              <a:buAutoNum type="arabicPeriod"/>
            </a:pPr>
            <a:endParaRPr lang="en-US" dirty="0" smtClean="0"/>
          </a:p>
          <a:p>
            <a:pPr marL="514350" indent="-514350">
              <a:buNone/>
            </a:pPr>
            <a:r>
              <a:rPr lang="en-US" sz="2800" dirty="0" smtClean="0"/>
              <a:t>Then consider how convincing these arguments are.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4389120"/>
          </a:xfrm>
        </p:spPr>
        <p:txBody>
          <a:bodyPr/>
          <a:lstStyle/>
          <a:p>
            <a:pPr>
              <a:buNone/>
            </a:pPr>
            <a:r>
              <a:rPr lang="en-US" dirty="0" smtClean="0"/>
              <a:t>Kant attaches a lot of importance to consistency (think back to where else this has been mentioned).</a:t>
            </a:r>
          </a:p>
          <a:p>
            <a:pPr>
              <a:buNone/>
            </a:pPr>
            <a:endParaRPr lang="en-US" dirty="0" smtClean="0"/>
          </a:p>
          <a:p>
            <a:pPr>
              <a:buNone/>
            </a:pPr>
            <a:r>
              <a:rPr lang="en-US" dirty="0" smtClean="0"/>
              <a:t>Why do you think he does this?</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 conception:	</a:t>
            </a:r>
            <a:endParaRPr lang="en-US" dirty="0"/>
          </a:p>
        </p:txBody>
      </p:sp>
      <p:sp>
        <p:nvSpPr>
          <p:cNvPr id="3" name="Content Placeholder 2"/>
          <p:cNvSpPr>
            <a:spLocks noGrp="1"/>
          </p:cNvSpPr>
          <p:nvPr>
            <p:ph idx="1"/>
          </p:nvPr>
        </p:nvSpPr>
        <p:spPr>
          <a:xfrm>
            <a:off x="457200" y="1935480"/>
            <a:ext cx="8229600" cy="3779520"/>
          </a:xfrm>
        </p:spPr>
        <p:txBody>
          <a:bodyPr>
            <a:normAutofit/>
          </a:bodyPr>
          <a:lstStyle/>
          <a:p>
            <a:r>
              <a:rPr lang="en-US" dirty="0" smtClean="0"/>
              <a:t>Me</a:t>
            </a:r>
          </a:p>
          <a:p>
            <a:endParaRPr lang="en-US" dirty="0" smtClean="0"/>
          </a:p>
          <a:p>
            <a:endParaRPr lang="en-US" dirty="0" smtClean="0"/>
          </a:p>
          <a:p>
            <a:r>
              <a:rPr lang="en-US" dirty="0" smtClean="0"/>
              <a:t>One among others</a:t>
            </a:r>
          </a:p>
          <a:p>
            <a:endParaRPr lang="en-US" dirty="0" smtClean="0"/>
          </a:p>
          <a:p>
            <a:endParaRPr lang="en-US" dirty="0" smtClean="0"/>
          </a:p>
          <a:p>
            <a:r>
              <a:rPr lang="en-US" dirty="0" smtClean="0"/>
              <a:t>Do as you would be done to</a:t>
            </a:r>
            <a:endParaRPr lang="en-US" dirty="0"/>
          </a:p>
        </p:txBody>
      </p:sp>
      <p:pic>
        <p:nvPicPr>
          <p:cNvPr id="1026" name="Picture 2" descr="C:\Program Files (x86)\Microsoft Office\MEDIA\CAGCAT10\j030295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9757" y="1752600"/>
            <a:ext cx="771144" cy="1081043"/>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Candice\AppData\Local\Microsoft\Windows\Temporary Internet Files\Content.IE5\P58A00YK\MP90038268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0901" y="2840570"/>
            <a:ext cx="2057400" cy="14695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800" decel="100000"/>
                                        <p:tgtEl>
                                          <p:spTgt spid="3">
                                            <p:txEl>
                                              <p:pRg st="3" end="3"/>
                                            </p:txEl>
                                          </p:spTgt>
                                        </p:tgtEl>
                                      </p:cBhvr>
                                    </p:animEffect>
                                    <p:anim calcmode="lin" valueType="num">
                                      <p:cBhvr>
                                        <p:cTn id="1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800" decel="100000"/>
                                        <p:tgtEl>
                                          <p:spTgt spid="3">
                                            <p:txEl>
                                              <p:pRg st="6" end="6"/>
                                            </p:txEl>
                                          </p:spTgt>
                                        </p:tgtEl>
                                      </p:cBhvr>
                                    </p:animEffect>
                                    <p:anim calcmode="lin" valueType="num">
                                      <p:cBhvr>
                                        <p:cTn id="2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Veil of Ignorance</a:t>
            </a:r>
            <a:endParaRPr lang="en-US" dirty="0"/>
          </a:p>
        </p:txBody>
      </p:sp>
      <p:sp>
        <p:nvSpPr>
          <p:cNvPr id="3" name="Content Placeholder 2"/>
          <p:cNvSpPr>
            <a:spLocks noGrp="1"/>
          </p:cNvSpPr>
          <p:nvPr>
            <p:ph idx="1"/>
          </p:nvPr>
        </p:nvSpPr>
        <p:spPr/>
        <p:txBody>
          <a:bodyPr/>
          <a:lstStyle/>
          <a:p>
            <a:pPr>
              <a:buNone/>
            </a:pPr>
            <a:r>
              <a:rPr lang="en-US" i="1" dirty="0" smtClean="0"/>
              <a:t>This is a concept which allows/requires you to be objective.  </a:t>
            </a:r>
          </a:p>
          <a:p>
            <a:r>
              <a:rPr lang="en-US" dirty="0" smtClean="0"/>
              <a:t>Person X does action p to person Y and that you are either person X or person Y but you do not know which one.</a:t>
            </a:r>
          </a:p>
          <a:p>
            <a:r>
              <a:rPr lang="en-US" dirty="0" smtClean="0"/>
              <a:t>How do you feel about the action?</a:t>
            </a:r>
          </a:p>
          <a:p>
            <a:r>
              <a:rPr lang="en-US" dirty="0" smtClean="0"/>
              <a:t>Do you think it acceptable or not?</a:t>
            </a:r>
          </a:p>
          <a:p>
            <a:pPr>
              <a:buNone/>
            </a:pPr>
            <a:endParaRPr lang="en-US" dirty="0"/>
          </a:p>
        </p:txBody>
      </p:sp>
      <p:pic>
        <p:nvPicPr>
          <p:cNvPr id="2050" name="Picture 2" descr="C:\Users\Candice\AppData\Local\Microsoft\Windows\Temporary Internet Files\Content.IE5\YC1B1YY0\MC90007871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1" y="4114800"/>
            <a:ext cx="739950" cy="26305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Values and dignity</a:t>
            </a:r>
            <a:endParaRPr lang="en-US" dirty="0"/>
          </a:p>
        </p:txBody>
      </p:sp>
      <p:sp>
        <p:nvSpPr>
          <p:cNvPr id="3" name="Content Placeholder 2"/>
          <p:cNvSpPr>
            <a:spLocks noGrp="1"/>
          </p:cNvSpPr>
          <p:nvPr>
            <p:ph idx="1"/>
          </p:nvPr>
        </p:nvSpPr>
        <p:spPr/>
        <p:txBody>
          <a:bodyPr/>
          <a:lstStyle/>
          <a:p>
            <a:pPr>
              <a:buNone/>
            </a:pPr>
            <a:r>
              <a:rPr lang="en-US" i="1" dirty="0" smtClean="0"/>
              <a:t>Again, looking at the dual conception idea; no one person should be given preferential treatment but also no individual should be discriminated against. </a:t>
            </a:r>
          </a:p>
          <a:p>
            <a:pPr>
              <a:buNone/>
            </a:pPr>
            <a:endParaRPr lang="en-US" i="1" dirty="0" smtClean="0"/>
          </a:p>
          <a:p>
            <a:pPr>
              <a:buNone/>
            </a:pPr>
            <a:r>
              <a:rPr lang="en-US" dirty="0" smtClean="0"/>
              <a:t>Consider the difference between objects and persons, where the former have </a:t>
            </a:r>
            <a:r>
              <a:rPr lang="en-US" i="1" dirty="0" smtClean="0"/>
              <a:t>value </a:t>
            </a:r>
            <a:r>
              <a:rPr lang="en-US" dirty="0" smtClean="0"/>
              <a:t>and the latter have </a:t>
            </a:r>
            <a:r>
              <a:rPr lang="en-US" i="1" dirty="0" smtClean="0"/>
              <a:t>dignity.</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motives	</a:t>
            </a:r>
            <a:endParaRPr lang="en-US" dirty="0"/>
          </a:p>
        </p:txBody>
      </p:sp>
      <p:sp>
        <p:nvSpPr>
          <p:cNvPr id="3" name="Content Placeholder 2"/>
          <p:cNvSpPr>
            <a:spLocks noGrp="1"/>
          </p:cNvSpPr>
          <p:nvPr>
            <p:ph idx="1"/>
          </p:nvPr>
        </p:nvSpPr>
        <p:spPr/>
        <p:txBody>
          <a:bodyPr/>
          <a:lstStyle/>
          <a:p>
            <a:pPr>
              <a:buNone/>
            </a:pPr>
            <a:r>
              <a:rPr lang="en-US" dirty="0" smtClean="0"/>
              <a:t>Kant says the moral value of an action is determined by the </a:t>
            </a:r>
            <a:r>
              <a:rPr lang="en-US" i="1" dirty="0" smtClean="0"/>
              <a:t>motive </a:t>
            </a:r>
            <a:r>
              <a:rPr lang="en-US" dirty="0" smtClean="0"/>
              <a:t> behind it rather than the </a:t>
            </a:r>
            <a:r>
              <a:rPr lang="en-US" i="1" dirty="0" smtClean="0"/>
              <a:t>consequences </a:t>
            </a:r>
            <a:r>
              <a:rPr lang="en-US" dirty="0" smtClean="0"/>
              <a:t>of the action. </a:t>
            </a:r>
          </a:p>
          <a:p>
            <a:pPr>
              <a:buNone/>
            </a:pPr>
            <a:r>
              <a:rPr lang="en-US" dirty="0" smtClean="0"/>
              <a:t>e.g. </a:t>
            </a:r>
          </a:p>
          <a:p>
            <a:r>
              <a:rPr lang="en-US" dirty="0" smtClean="0"/>
              <a:t>you are trying to be helpful but it turns out badly – you are less likely to attract censure.</a:t>
            </a:r>
          </a:p>
          <a:p>
            <a:r>
              <a:rPr lang="en-US" dirty="0" smtClean="0"/>
              <a:t>You are trying to hurt someone but it doesn’t work out – you will still be regarded as a bad person.</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270</TotalTime>
  <Words>2544</Words>
  <Application>Microsoft Office PowerPoint</Application>
  <PresentationFormat>On-screen Show (4:3)</PresentationFormat>
  <Paragraphs>207</Paragraphs>
  <Slides>28</Slides>
  <Notes>19</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Flow</vt:lpstr>
      <vt:lpstr>Kant’s Approach to Ethics and Utilitarianism</vt:lpstr>
      <vt:lpstr>Consider:</vt:lpstr>
      <vt:lpstr>PowerPoint Presentation</vt:lpstr>
      <vt:lpstr>Now construct arguments to show what our duty is with regard to each of the following:</vt:lpstr>
      <vt:lpstr>PowerPoint Presentation</vt:lpstr>
      <vt:lpstr>Dual conception: </vt:lpstr>
      <vt:lpstr>The Veil of Ignorance</vt:lpstr>
      <vt:lpstr>Values and dignity</vt:lpstr>
      <vt:lpstr>Importance of motives </vt:lpstr>
      <vt:lpstr>Reason or feelings? </vt:lpstr>
      <vt:lpstr>Consider the following: </vt:lpstr>
      <vt:lpstr>Criticisms of Kant</vt:lpstr>
      <vt:lpstr>Conflicts of duty </vt:lpstr>
      <vt:lpstr>Moral coldness </vt:lpstr>
      <vt:lpstr>Utilitarianism </vt:lpstr>
      <vt:lpstr>What is happiness?</vt:lpstr>
      <vt:lpstr>In favour of utilitarianism</vt:lpstr>
      <vt:lpstr>Consider:</vt:lpstr>
      <vt:lpstr>Practical objections:</vt:lpstr>
      <vt:lpstr>PowerPoint Presentation</vt:lpstr>
      <vt:lpstr>Theoretical objections</vt:lpstr>
      <vt:lpstr>PowerPoint Presentation</vt:lpstr>
      <vt:lpstr>In summary:</vt:lpstr>
      <vt:lpstr>PowerPoint Presentation</vt:lpstr>
      <vt:lpstr>Rule utilitarianism</vt:lpstr>
      <vt:lpstr>PowerPoint Presentation</vt:lpstr>
      <vt:lpstr>Ethics are inescapable Ethics are insoluble  Theories can help us consider the possibilities but in the end we cannot pass the buck and we have to make our own decisions.   </vt:lpstr>
      <vt:lpstr>Useful language:</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Kant’s Theory of Ethics</dc:title>
  <dc:creator>Valued Acer Customer</dc:creator>
  <cp:lastModifiedBy>Candice</cp:lastModifiedBy>
  <cp:revision>28</cp:revision>
  <dcterms:created xsi:type="dcterms:W3CDTF">2012-09-19T10:18:38Z</dcterms:created>
  <dcterms:modified xsi:type="dcterms:W3CDTF">2012-09-26T18:45:33Z</dcterms:modified>
</cp:coreProperties>
</file>